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9" r:id="rId3"/>
    <p:sldId id="271" r:id="rId4"/>
    <p:sldId id="270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79" r:id="rId13"/>
    <p:sldId id="280" r:id="rId14"/>
    <p:sldId id="281" r:id="rId15"/>
    <p:sldId id="282" r:id="rId16"/>
    <p:sldId id="283" r:id="rId17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Lato" panose="020F0502020204030203" pitchFamily="34" charset="0"/>
      <p:regular r:id="rId24"/>
      <p:bold r:id="rId25"/>
      <p:italic r:id="rId26"/>
      <p:boldItalic r:id="rId27"/>
    </p:embeddedFont>
    <p:embeddedFont>
      <p:font typeface="Montserrat" panose="00000500000000000000" pitchFamily="50" charset="0"/>
      <p:regular r:id="rId28"/>
      <p:bold r:id="rId2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0F53C1C-217A-4C5E-BA15-8A7C8E2DC2C6}">
          <p14:sldIdLst>
            <p14:sldId id="256"/>
            <p14:sldId id="269"/>
            <p14:sldId id="271"/>
            <p14:sldId id="270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enny Fox" initials="JF" lastIdx="1" clrIdx="0">
    <p:extLst>
      <p:ext uri="{19B8F6BF-5375-455C-9EA6-DF929625EA0E}">
        <p15:presenceInfo xmlns:p15="http://schemas.microsoft.com/office/powerpoint/2012/main" userId="S-1-5-21-1285066173-1815393381-3561576999-2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BAC3"/>
    <a:srgbClr val="043876"/>
    <a:srgbClr val="EDECED"/>
    <a:srgbClr val="444444"/>
    <a:srgbClr val="082A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57"/>
    <p:restoredTop sz="89608" autoAdjust="0"/>
  </p:normalViewPr>
  <p:slideViewPr>
    <p:cSldViewPr snapToGrid="0" snapToObjects="1">
      <p:cViewPr varScale="1">
        <p:scale>
          <a:sx n="102" d="100"/>
          <a:sy n="102" d="100"/>
        </p:scale>
        <p:origin x="111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7" d="100"/>
          <a:sy n="87" d="100"/>
        </p:scale>
        <p:origin x="384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73CE026-C5E2-4E5E-A3CE-4DC4360C9E4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70A864-730D-41C6-B6C1-B887B80E1EB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1DD76C-2A0E-45F7-BBEE-16DBD6E30722}" type="datetimeFigureOut">
              <a:rPr lang="en-GB" smtClean="0"/>
              <a:t>29/06/2021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2C6E75-445A-4D20-A754-8786DBAD36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AABB64-E580-4C37-9BAD-C159D5028F3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55F27-9E00-4FA1-BB47-DFFDA006128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24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13BF7-709D-4A2C-9F9F-B9703E544202}" type="datetimeFigureOut">
              <a:rPr lang="en-GB" smtClean="0"/>
              <a:t>29/06/2021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7E1E9-C6AD-4161-B925-6B1797D8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850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330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1106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</p:spTree>
    <p:extLst>
      <p:ext uri="{BB962C8B-B14F-4D97-AF65-F5344CB8AC3E}">
        <p14:creationId xmlns:p14="http://schemas.microsoft.com/office/powerpoint/2010/main" val="4794730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4051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046642B-03CC-B448-852C-AA4C8B8E23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D25FE3A-F819-6B49-9095-5D8919A5D7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7" name="Picture Placeholder 25">
            <a:extLst>
              <a:ext uri="{FF2B5EF4-FFF2-40B4-BE49-F238E27FC236}">
                <a16:creationId xmlns:a16="http://schemas.microsoft.com/office/drawing/2014/main" id="{0F02615F-0E9A-CA4E-9AD4-BF4A3276E1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8" name="Picture Placeholder 25">
            <a:extLst>
              <a:ext uri="{FF2B5EF4-FFF2-40B4-BE49-F238E27FC236}">
                <a16:creationId xmlns:a16="http://schemas.microsoft.com/office/drawing/2014/main" id="{24B53009-7113-2544-83C8-0F3A60D6B77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F5D4B4-410B-3E4F-94F6-BCB8CCEF8706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B16E0C4-A1B7-A647-8171-0ECBF9A87467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7" name="Content Placeholder 19">
            <a:extLst>
              <a:ext uri="{FF2B5EF4-FFF2-40B4-BE49-F238E27FC236}">
                <a16:creationId xmlns:a16="http://schemas.microsoft.com/office/drawing/2014/main" id="{C361A7DF-CC9B-4D04-A2A1-42E4967EB49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53438" y="6515406"/>
            <a:ext cx="2020685" cy="228600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6C0AF76E-70EE-43B0-B0AD-801EE6DEE507}" type="slidenum">
              <a:rPr lang="en-GB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734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66080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two content here</a:t>
            </a:r>
            <a:endParaRPr lang="en-US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F7174E-6EFE-BA48-BE1B-96DF50BFE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2" name="Picture Placeholder 25">
            <a:extLst>
              <a:ext uri="{FF2B5EF4-FFF2-40B4-BE49-F238E27FC236}">
                <a16:creationId xmlns:a16="http://schemas.microsoft.com/office/drawing/2014/main" id="{C4AF3FE1-F8BF-7747-B6A9-E15EEEE45B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C11F829D-AEAD-BD48-8328-D434942976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F3D3ECB7-4552-C249-9064-530DB7F1079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0B5106-3619-B449-AA90-33A081964737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CCBDBD1-3B3D-0A4C-B220-BB6788108A74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  <p:sp>
        <p:nvSpPr>
          <p:cNvPr id="26" name="Content Placeholder 19">
            <a:extLst>
              <a:ext uri="{FF2B5EF4-FFF2-40B4-BE49-F238E27FC236}">
                <a16:creationId xmlns:a16="http://schemas.microsoft.com/office/drawing/2014/main" id="{7A0FEB39-7493-4B76-A04F-91D8180701C8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53438" y="6515406"/>
            <a:ext cx="2020685" cy="228600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6223BAFB-EBAE-4D2F-82CF-1EF89539D6EF}" type="slidenum">
              <a:rPr lang="en-GB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728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Content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672647" y="2287364"/>
            <a:ext cx="4209790" cy="3058983"/>
          </a:xfrm>
        </p:spPr>
        <p:txBody>
          <a:bodyPr anchor="ctr">
            <a:normAutofit/>
          </a:bodyPr>
          <a:lstStyle>
            <a:lvl1pPr marL="0" indent="0">
              <a:buNone/>
              <a:defRPr sz="1800" b="0" i="0">
                <a:latin typeface="Montserrat" pitchFamily="2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block quote here lorem ipsum dollar sit </a:t>
            </a:r>
            <a:r>
              <a:rPr lang="en-GB" dirty="0" err="1"/>
              <a:t>amet</a:t>
            </a:r>
            <a:r>
              <a:rPr lang="en-GB" dirty="0"/>
              <a:t>, avec </a:t>
            </a:r>
            <a:r>
              <a:rPr lang="en-GB" dirty="0" err="1"/>
              <a:t>consecteteur</a:t>
            </a:r>
            <a:r>
              <a:rPr lang="en-GB" dirty="0"/>
              <a:t> </a:t>
            </a:r>
            <a:r>
              <a:rPr lang="en-GB" dirty="0" err="1"/>
              <a:t>validum</a:t>
            </a:r>
            <a:r>
              <a:rPr lang="en-GB" dirty="0"/>
              <a:t> dollar </a:t>
            </a:r>
            <a:r>
              <a:rPr lang="en-GB" dirty="0" err="1"/>
              <a:t>consol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2335" y="3282647"/>
            <a:ext cx="927100" cy="9271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5C80FCE-CF2B-C44B-B6DC-67702352B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B03ADA72-2460-214B-8E54-D02FE6A00FD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B7823A6F-329C-0443-923B-EBE0272883F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5" name="Picture Placeholder 25">
            <a:extLst>
              <a:ext uri="{FF2B5EF4-FFF2-40B4-BE49-F238E27FC236}">
                <a16:creationId xmlns:a16="http://schemas.microsoft.com/office/drawing/2014/main" id="{3AA83807-CC9B-5C4A-9084-B7E4EDA1AC1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F25CB-97AC-B746-B2B1-66C34CAF12E9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58453B7-F1BD-F74A-9119-55F36BE93975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D66AE88A-EED1-45F4-A174-8BA96941F7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28" name="Content Placeholder 19">
            <a:extLst>
              <a:ext uri="{FF2B5EF4-FFF2-40B4-BE49-F238E27FC236}">
                <a16:creationId xmlns:a16="http://schemas.microsoft.com/office/drawing/2014/main" id="{14C8A7BF-4D04-4DF5-AC23-FD22BD76B74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153438" y="6515406"/>
            <a:ext cx="2020685" cy="228600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1F596C4A-C7E1-48FA-BEF9-FEA492739233}" type="slidenum">
              <a:rPr lang="en-GB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282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0" name="Content Placeholder 19">
            <a:extLst>
              <a:ext uri="{FF2B5EF4-FFF2-40B4-BE49-F238E27FC236}">
                <a16:creationId xmlns:a16="http://schemas.microsoft.com/office/drawing/2014/main" id="{079C51B3-1746-4122-85FC-531BF86BB94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153438" y="6515406"/>
            <a:ext cx="2020685" cy="228600"/>
          </a:xfrm>
        </p:spPr>
        <p:txBody>
          <a:bodyPr>
            <a:noAutofit/>
          </a:bodyPr>
          <a:lstStyle>
            <a:lvl1pPr marL="0" indent="0" algn="l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BACD924C-739F-42DE-BFBF-20A8C0BD69BC}" type="slidenum">
              <a:rPr lang="en-GB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4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904474-77B7-4049-9669-0487FC584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2630B-B48E-0345-BDDB-778A9D10B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9D65F-214F-ED4D-B499-959A9C06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2CCD-7360-1146-9947-DE4B6228D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D5DBE-1ABE-1C4C-87FD-EE4AA4587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30632-CA6D-3C4B-B469-B449B64E607A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19">
            <a:extLst>
              <a:ext uri="{FF2B5EF4-FFF2-40B4-BE49-F238E27FC236}">
                <a16:creationId xmlns:a16="http://schemas.microsoft.com/office/drawing/2014/main" id="{03A5359A-3CA3-44A4-BA33-AD44140FFAA1}"/>
              </a:ext>
            </a:extLst>
          </p:cNvPr>
          <p:cNvSpPr txBox="1">
            <a:spLocks/>
          </p:cNvSpPr>
          <p:nvPr userDrawn="1"/>
        </p:nvSpPr>
        <p:spPr>
          <a:xfrm>
            <a:off x="309563" y="6539845"/>
            <a:ext cx="1328737" cy="22860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anose="00000500000000000000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9DA5819-2884-431A-B7CE-28CC5DFE1B6E}" type="slidenum">
              <a:rPr lang="en-GB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03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43876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line.org.uk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hyperlink" Target="http://www.fearless.org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E600FA-1352-8D4B-AFBD-783E222357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/>
              <a:t>How does conflict arise in friendships and communities?</a:t>
            </a:r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A8A2D641-64EC-45DE-BBFF-F88487EEF7CA}"/>
              </a:ext>
            </a:extLst>
          </p:cNvPr>
          <p:cNvPicPr>
            <a:picLocks noGrp="1" noChangeAspect="1"/>
          </p:cNvPicPr>
          <p:nvPr>
            <p:ph sz="quarter" idx="10"/>
          </p:nvPr>
        </p:nvPicPr>
        <p:blipFill>
          <a:blip r:embed="rId2"/>
          <a:stretch>
            <a:fillRect/>
          </a:stretch>
        </p:blipFill>
        <p:spPr>
          <a:xfrm>
            <a:off x="4128294" y="1700213"/>
            <a:ext cx="3935412" cy="3935412"/>
          </a:xfr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6C6234B2-FE74-4414-83D5-0FC3D3A40DB0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5D435F6-2506-4EE3-822A-53FCD4F0300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090AC40F-8D14-4D38-BA22-35ED50D501D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4906BD7E-FB2E-449A-A9BF-575FEEDBCFA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8" name="Content Placeholder 17">
            <a:extLst>
              <a:ext uri="{FF2B5EF4-FFF2-40B4-BE49-F238E27FC236}">
                <a16:creationId xmlns:a16="http://schemas.microsoft.com/office/drawing/2014/main" id="{3E683737-9BD0-49FD-85B9-FFC2BCC1C77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fld id="{2E04DB08-12D0-4326-8ED8-305FFB0BBD75}" type="slidenum">
              <a:rPr lang="en-GB" smtClean="0"/>
              <a:t>1</a:t>
            </a:fld>
            <a:endParaRPr lang="en-GB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56364B6-3699-4C3B-B3F2-C746ADC9CC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6667" y="787400"/>
            <a:ext cx="52832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479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Communication and conflict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6675437" cy="3936293"/>
          </a:xfrm>
        </p:spPr>
        <p:txBody>
          <a:bodyPr>
            <a:normAutofit/>
          </a:bodyPr>
          <a:lstStyle/>
          <a:p>
            <a:r>
              <a:rPr lang="en-GB" sz="3200"/>
              <a:t>In pairs, read the scenarios on your sheet.</a:t>
            </a:r>
          </a:p>
          <a:p>
            <a:endParaRPr lang="en-GB" sz="3200"/>
          </a:p>
          <a:p>
            <a:r>
              <a:rPr lang="en-GB" sz="3200"/>
              <a:t>Write down how a person might respond passively, aggressively or assertively.</a:t>
            </a:r>
            <a:endParaRPr lang="en-GB" sz="3200" dirty="0"/>
          </a:p>
        </p:txBody>
      </p:sp>
      <p:pic>
        <p:nvPicPr>
          <p:cNvPr id="7" name="Picture 2" descr="Edit Icon, Pencil Icon, Pencil, Edit Symbol, Draw">
            <a:extLst>
              <a:ext uri="{FF2B5EF4-FFF2-40B4-BE49-F238E27FC236}">
                <a16:creationId xmlns:a16="http://schemas.microsoft.com/office/drawing/2014/main" id="{AD26C02C-09C9-4FD3-A79F-0C092560BD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2133" y="2053037"/>
            <a:ext cx="2744279" cy="2751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F3C89EE-5C48-44CD-8811-4775452163ED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426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/>
              <a:t>Why? Why not?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5240337" cy="4383665"/>
          </a:xfrm>
        </p:spPr>
        <p:txBody>
          <a:bodyPr>
            <a:normAutofit fontScale="92500" lnSpcReduction="10000"/>
          </a:bodyPr>
          <a:lstStyle/>
          <a:p>
            <a:r>
              <a:rPr lang="en-GB" sz="3200"/>
              <a:t>In pairs, discuss:</a:t>
            </a:r>
          </a:p>
          <a:p>
            <a:endParaRPr lang="en-GB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reasons why a person may respond aggressively in a situation</a:t>
            </a:r>
          </a:p>
          <a:p>
            <a:endParaRPr lang="en-GB" sz="320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/>
              <a:t>reasons against responding aggressively</a:t>
            </a:r>
            <a:endParaRPr lang="en-GB" sz="3200" dirty="0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9ACDC0F-3861-4B2A-9545-DDD45BA3A35B}"/>
              </a:ext>
            </a:extLst>
          </p:cNvPr>
          <p:cNvCxnSpPr>
            <a:cxnSpLocks/>
          </p:cNvCxnSpPr>
          <p:nvPr/>
        </p:nvCxnSpPr>
        <p:spPr>
          <a:xfrm flipV="1">
            <a:off x="8490293" y="1920907"/>
            <a:ext cx="0" cy="4066059"/>
          </a:xfrm>
          <a:prstGeom prst="line">
            <a:avLst/>
          </a:prstGeom>
          <a:ln w="57150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AFDE6E68-369C-4A05-B5E8-693C93CA42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1513" y="2882890"/>
            <a:ext cx="2597559" cy="2461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DBAEB28-78D3-4083-98A9-3C2E16B69F37}"/>
              </a:ext>
            </a:extLst>
          </p:cNvPr>
          <p:cNvSpPr txBox="1"/>
          <p:nvPr/>
        </p:nvSpPr>
        <p:spPr>
          <a:xfrm>
            <a:off x="4884386" y="1432327"/>
            <a:ext cx="31928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43876"/>
                </a:solidFill>
                <a:latin typeface="Montserrat" panose="00000500000000000000" pitchFamily="50" charset="0"/>
              </a:rPr>
              <a:t>Reasons </a:t>
            </a:r>
            <a:r>
              <a:rPr lang="en-GB" sz="2800" b="1" i="1" u="sng" dirty="0">
                <a:solidFill>
                  <a:srgbClr val="043876"/>
                </a:solidFill>
                <a:latin typeface="Montserrat" panose="00000500000000000000" pitchFamily="50" charset="0"/>
              </a:rPr>
              <a:t>why</a:t>
            </a:r>
            <a:r>
              <a:rPr lang="en-GB" sz="2800" b="1" dirty="0">
                <a:solidFill>
                  <a:srgbClr val="043876"/>
                </a:solidFill>
                <a:latin typeface="Montserrat" panose="00000500000000000000" pitchFamily="50" charset="0"/>
              </a:rPr>
              <a:t> a person may respond aggressively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5B3A1F9-DFD5-4DEF-8232-1954FF3FD4A8}"/>
              </a:ext>
            </a:extLst>
          </p:cNvPr>
          <p:cNvSpPr txBox="1"/>
          <p:nvPr/>
        </p:nvSpPr>
        <p:spPr>
          <a:xfrm>
            <a:off x="8777094" y="1355776"/>
            <a:ext cx="336063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43876"/>
                </a:solidFill>
                <a:latin typeface="Montserrat" panose="00000500000000000000" pitchFamily="50" charset="0"/>
              </a:rPr>
              <a:t>Reasons </a:t>
            </a:r>
            <a:r>
              <a:rPr lang="en-GB" sz="2800" b="1" i="1" u="sng" dirty="0">
                <a:solidFill>
                  <a:srgbClr val="043876"/>
                </a:solidFill>
                <a:latin typeface="Montserrat" panose="00000500000000000000" pitchFamily="50" charset="0"/>
              </a:rPr>
              <a:t>against</a:t>
            </a:r>
            <a:r>
              <a:rPr lang="en-GB" sz="2800" b="1" dirty="0">
                <a:solidFill>
                  <a:srgbClr val="043876"/>
                </a:solidFill>
                <a:latin typeface="Montserrat" panose="00000500000000000000" pitchFamily="50" charset="0"/>
              </a:rPr>
              <a:t> responding aggressively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991BEE66-BE0A-491B-A2AF-C1B06DB424A8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845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/>
              <a:t>Mapping feelings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7500937" cy="4383665"/>
          </a:xfrm>
        </p:spPr>
        <p:txBody>
          <a:bodyPr>
            <a:normAutofit fontScale="92500" lnSpcReduction="10000"/>
          </a:bodyPr>
          <a:lstStyle/>
          <a:p>
            <a:r>
              <a:rPr lang="en-GB" sz="3200"/>
              <a:t>In groups, draw an outline of a person.</a:t>
            </a:r>
          </a:p>
          <a:p>
            <a:r>
              <a:rPr lang="en-GB" sz="3200"/>
              <a:t>Using different colour pens add labels to your outline to ‘map’ what might happen if a person was about to fight: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rgbClr val="FF0000"/>
                </a:solidFill>
              </a:rPr>
              <a:t>Physical feelings a person might have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rgbClr val="0070C0"/>
                </a:solidFill>
              </a:rPr>
              <a:t>Emotions a person might experience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>
                <a:solidFill>
                  <a:srgbClr val="00B050"/>
                </a:solidFill>
              </a:rPr>
              <a:t>Ways a person could manage these physical feelings and emotions</a:t>
            </a:r>
            <a:endParaRPr lang="en-GB" sz="3200" dirty="0">
              <a:solidFill>
                <a:srgbClr val="00B05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16E0562-612E-4521-BDDD-56B7727165E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246" y="2349490"/>
            <a:ext cx="2597559" cy="246112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F9B2EC85-3F8C-46DD-87C6-2E9A81CBAB8C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7965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383450" y="1719166"/>
            <a:ext cx="5934652" cy="4027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Write down any questions you would like to ask the police officer visiting next lesson about violent behaviour and the law on a post-it note.</a:t>
            </a:r>
          </a:p>
          <a:p>
            <a:pPr>
              <a:lnSpc>
                <a:spcPct val="115000"/>
              </a:lnSpc>
            </a:pP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Put your questions in the anonymous question box.</a:t>
            </a:r>
            <a:endParaRPr lang="en-US" sz="2800" dirty="0">
              <a:solidFill>
                <a:schemeClr val="bg1">
                  <a:lumMod val="50000"/>
                </a:schemeClr>
              </a:solidFill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Visit Preparation</a:t>
            </a:r>
            <a:endParaRPr lang="en-GB" dirty="0"/>
          </a:p>
        </p:txBody>
      </p:sp>
      <p:pic>
        <p:nvPicPr>
          <p:cNvPr id="5122" name="Picture 2" descr="Help, Information, Question, Tip, Tooltip, Wond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8495" y="2033752"/>
            <a:ext cx="2992049" cy="299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4B58F62-A8FB-4EF3-9545-4C30291AF171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131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63C2-8E2C-4A29-BD49-CA8A85ED2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What has been learnt?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ADBD6-2020-45AD-B31A-8AC84BF9C9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488" y="1588984"/>
            <a:ext cx="10147849" cy="3936293"/>
          </a:xfrm>
        </p:spPr>
        <p:txBody>
          <a:bodyPr>
            <a:normAutofit/>
          </a:bodyPr>
          <a:lstStyle/>
          <a:p>
            <a:r>
              <a:rPr lang="en-GB" sz="2800"/>
              <a:t>Read your advice from the start of the lesson. Is there anything you would like to add or change?</a:t>
            </a:r>
          </a:p>
          <a:p>
            <a:r>
              <a:rPr lang="en-GB" sz="2800"/>
              <a:t>Write this in another colour.</a:t>
            </a:r>
            <a:endParaRPr lang="en-GB" sz="2800" dirty="0"/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2DEB70F1-DF20-4DED-9D06-B5C269F98A8D}"/>
              </a:ext>
            </a:extLst>
          </p:cNvPr>
          <p:cNvSpPr/>
          <p:nvPr/>
        </p:nvSpPr>
        <p:spPr>
          <a:xfrm>
            <a:off x="501803" y="3011770"/>
            <a:ext cx="4932028" cy="1090723"/>
          </a:xfrm>
          <a:prstGeom prst="wedgeRoundRectCallout">
            <a:avLst>
              <a:gd name="adj1" fmla="val -54252"/>
              <a:gd name="adj2" fmla="val 33088"/>
              <a:gd name="adj3" fmla="val 16667"/>
            </a:avLst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ontserrat" panose="00000500000000000000" pitchFamily="50" charset="0"/>
              </a:rPr>
              <a:t>Hey, what’s going on with you two anyway?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3E1087A0-4E34-4B0E-9BB9-DF186E54D2E9}"/>
              </a:ext>
            </a:extLst>
          </p:cNvPr>
          <p:cNvSpPr/>
          <p:nvPr/>
        </p:nvSpPr>
        <p:spPr>
          <a:xfrm>
            <a:off x="5939926" y="3789019"/>
            <a:ext cx="5783264" cy="1023263"/>
          </a:xfrm>
          <a:prstGeom prst="wedgeRoundRectCallout">
            <a:avLst>
              <a:gd name="adj1" fmla="val 53451"/>
              <a:gd name="adj2" fmla="val 33539"/>
              <a:gd name="adj3" fmla="val 16667"/>
            </a:avLst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43BAC3"/>
                </a:solidFill>
                <a:latin typeface="Montserrat" panose="00000500000000000000" pitchFamily="50" charset="0"/>
              </a:rPr>
              <a:t>You haven’t seen the messages? </a:t>
            </a:r>
          </a:p>
          <a:p>
            <a:pPr algn="ctr"/>
            <a:r>
              <a:rPr lang="en-GB" sz="2400" dirty="0">
                <a:solidFill>
                  <a:srgbClr val="43BAC3"/>
                </a:solidFill>
                <a:latin typeface="Montserrat" panose="00000500000000000000" pitchFamily="50" charset="0"/>
              </a:rPr>
              <a:t>They’re just rude. Unnecessary.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897B3085-A399-4D1B-8FBA-58BF77D4E90F}"/>
              </a:ext>
            </a:extLst>
          </p:cNvPr>
          <p:cNvSpPr/>
          <p:nvPr/>
        </p:nvSpPr>
        <p:spPr>
          <a:xfrm>
            <a:off x="505575" y="4323905"/>
            <a:ext cx="4932028" cy="1533435"/>
          </a:xfrm>
          <a:prstGeom prst="wedgeRoundRectCallout">
            <a:avLst>
              <a:gd name="adj1" fmla="val -55468"/>
              <a:gd name="adj2" fmla="val 32477"/>
              <a:gd name="adj3" fmla="val 16667"/>
            </a:avLst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Montserrat" panose="00000500000000000000" pitchFamily="50" charset="0"/>
              </a:rPr>
              <a:t>You know you’re going to see them in class tomorrow right?</a:t>
            </a:r>
            <a:endParaRPr lang="en-GB" sz="4400" dirty="0">
              <a:latin typeface="Montserrat" panose="00000500000000000000" pitchFamily="50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66E5FF41-C7D0-4EA0-AF49-68527B0D8348}"/>
              </a:ext>
            </a:extLst>
          </p:cNvPr>
          <p:cNvSpPr/>
          <p:nvPr/>
        </p:nvSpPr>
        <p:spPr>
          <a:xfrm>
            <a:off x="5939926" y="5147342"/>
            <a:ext cx="5783264" cy="1079012"/>
          </a:xfrm>
          <a:prstGeom prst="wedgeRoundRectCallout">
            <a:avLst>
              <a:gd name="adj1" fmla="val 53905"/>
              <a:gd name="adj2" fmla="val 31548"/>
              <a:gd name="adj3" fmla="val 16667"/>
            </a:avLst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43BAC3"/>
                </a:solidFill>
                <a:latin typeface="Montserrat" panose="00000500000000000000" pitchFamily="50" charset="0"/>
              </a:rPr>
              <a:t>Yeah, I don’t think it’s going to go well to be honest with you.</a:t>
            </a:r>
            <a:endParaRPr lang="en-GB" sz="4000" dirty="0">
              <a:solidFill>
                <a:srgbClr val="43BAC3"/>
              </a:solidFill>
              <a:latin typeface="Montserrat" panose="00000500000000000000" pitchFamily="50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F623AD-AA1D-41AE-89EE-B8EC08458B94}"/>
              </a:ext>
            </a:extLst>
          </p:cNvPr>
          <p:cNvSpPr/>
          <p:nvPr/>
        </p:nvSpPr>
        <p:spPr>
          <a:xfrm>
            <a:off x="5083772" y="2742316"/>
            <a:ext cx="599356" cy="564308"/>
          </a:xfrm>
          <a:prstGeom prst="ellipse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29450C-CF6A-41BB-BA3D-E43C9FB44AFB}"/>
              </a:ext>
            </a:extLst>
          </p:cNvPr>
          <p:cNvSpPr/>
          <p:nvPr/>
        </p:nvSpPr>
        <p:spPr>
          <a:xfrm>
            <a:off x="5640248" y="3358047"/>
            <a:ext cx="599356" cy="564308"/>
          </a:xfrm>
          <a:prstGeom prst="ellipse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43BAC3"/>
                </a:solidFill>
              </a:rPr>
              <a:t>B</a:t>
            </a:r>
          </a:p>
        </p:txBody>
      </p:sp>
      <p:pic>
        <p:nvPicPr>
          <p:cNvPr id="14" name="Picture 2" descr="Edit Icon, Pencil Icon, Pencil, Edit Symbol, Draw">
            <a:extLst>
              <a:ext uri="{FF2B5EF4-FFF2-40B4-BE49-F238E27FC236}">
                <a16:creationId xmlns:a16="http://schemas.microsoft.com/office/drawing/2014/main" id="{19F95D1F-E1C6-4B32-8CCC-F0C620DF39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7176" y="1836857"/>
            <a:ext cx="902943" cy="90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2E99A2E4-F4DB-465A-AF59-B1C505999125}"/>
              </a:ext>
            </a:extLst>
          </p:cNvPr>
          <p:cNvSpPr txBox="1">
            <a:spLocks/>
          </p:cNvSpPr>
          <p:nvPr/>
        </p:nvSpPr>
        <p:spPr>
          <a:xfrm>
            <a:off x="153438" y="6524833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602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697" y="1876406"/>
            <a:ext cx="9393450" cy="3556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Speak to a tutor, head of year or other trusted member of staff in the school</a:t>
            </a:r>
          </a:p>
          <a:p>
            <a:pPr lvl="0"/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Contact Childline </a:t>
            </a:r>
            <a:r>
              <a:rPr lang="en-GB" sz="2800" u="sng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  <a:hlinkClick r:id="rId3"/>
              </a:rPr>
              <a:t>www.childline.org.uk</a:t>
            </a:r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 0800 1111</a:t>
            </a:r>
          </a:p>
          <a:p>
            <a:pPr lvl="0"/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Further information is available via Fearless</a:t>
            </a: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  <a:hlinkClick r:id="rId4"/>
              </a:rPr>
              <a:t>www.fearless.org</a:t>
            </a: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/>
              <a:t>Further support</a:t>
            </a:r>
            <a:endParaRPr lang="en-GB" dirty="0"/>
          </a:p>
        </p:txBody>
      </p:sp>
      <p:pic>
        <p:nvPicPr>
          <p:cNvPr id="6146" name="Picture 2" descr="Mentor Icon, Tutor Icon, Mentor, Tutor, Mentor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8341" y="3298366"/>
            <a:ext cx="2797467" cy="27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3E2CA0-C935-4182-9F70-FB00686EA645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8996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5697190" y="2052877"/>
            <a:ext cx="5597786" cy="3454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GB" sz="3200" dirty="0">
                <a:latin typeface="Montserrat" panose="00000500000000000000" pitchFamily="50" charset="0"/>
              </a:rPr>
              <a:t>Create storyboards to show how a passive, aggressive and assertive response would change the outcome of a conflict situation in a friendship.</a:t>
            </a:r>
            <a:endParaRPr lang="en-US" sz="4400" dirty="0">
              <a:solidFill>
                <a:schemeClr val="bg1">
                  <a:lumMod val="50000"/>
                </a:schemeClr>
              </a:solidFill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Extension activity: Storyboard</a:t>
            </a:r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0458B71-399D-489F-92B0-FADCE432A9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608234"/>
              </p:ext>
            </p:extLst>
          </p:nvPr>
        </p:nvGraphicFramePr>
        <p:xfrm>
          <a:off x="309488" y="2466363"/>
          <a:ext cx="4754694" cy="2063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898">
                  <a:extLst>
                    <a:ext uri="{9D8B030D-6E8A-4147-A177-3AD203B41FA5}">
                      <a16:colId xmlns:a16="http://schemas.microsoft.com/office/drawing/2014/main" val="325650119"/>
                    </a:ext>
                  </a:extLst>
                </a:gridCol>
                <a:gridCol w="1584898">
                  <a:extLst>
                    <a:ext uri="{9D8B030D-6E8A-4147-A177-3AD203B41FA5}">
                      <a16:colId xmlns:a16="http://schemas.microsoft.com/office/drawing/2014/main" val="1526056816"/>
                    </a:ext>
                  </a:extLst>
                </a:gridCol>
                <a:gridCol w="1584898">
                  <a:extLst>
                    <a:ext uri="{9D8B030D-6E8A-4147-A177-3AD203B41FA5}">
                      <a16:colId xmlns:a16="http://schemas.microsoft.com/office/drawing/2014/main" val="1412537769"/>
                    </a:ext>
                  </a:extLst>
                </a:gridCol>
              </a:tblGrid>
              <a:tr h="164957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98220621"/>
                  </a:ext>
                </a:extLst>
              </a:tr>
              <a:tr h="414115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55166078"/>
                  </a:ext>
                </a:extLst>
              </a:tr>
            </a:tbl>
          </a:graphicData>
        </a:graphic>
      </p:graphicFrame>
      <p:pic>
        <p:nvPicPr>
          <p:cNvPr id="7" name="Content Placeholder 10">
            <a:extLst>
              <a:ext uri="{FF2B5EF4-FFF2-40B4-BE49-F238E27FC236}">
                <a16:creationId xmlns:a16="http://schemas.microsoft.com/office/drawing/2014/main" id="{19280142-B599-4812-8E55-52ADD9AC3D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109"/>
          <a:stretch/>
        </p:blipFill>
        <p:spPr>
          <a:xfrm>
            <a:off x="179252" y="2961761"/>
            <a:ext cx="1846773" cy="14037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6348B40-1F02-41EC-9132-F6A3CB0B43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609" y="3745811"/>
            <a:ext cx="1325356" cy="9257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ABC234B-3379-4EAD-8B6F-6E5A5A2093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23904" y="1526987"/>
            <a:ext cx="2218824" cy="2218824"/>
          </a:xfrm>
          <a:prstGeom prst="rect">
            <a:avLst/>
          </a:prstGeom>
        </p:spPr>
      </p:pic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7C09EA9A-431D-46D7-99FB-FC8426C409B0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151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05472" y="3317515"/>
            <a:ext cx="10965901" cy="25545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543050" lvl="3" indent="-171450">
              <a:spcAft>
                <a:spcPts val="600"/>
              </a:spcAft>
              <a:buSzPct val="90000"/>
              <a:buFont typeface="Wingdings" panose="05000000000000000000" pitchFamily="2" charset="2"/>
              <a:buChar char="Ø"/>
            </a:pPr>
            <a:endParaRPr lang="en-GB" sz="100" b="1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6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describe </a:t>
            </a:r>
            <a:r>
              <a:rPr lang="en-GB" sz="2400" dirty="0">
                <a:latin typeface="Montserrat" panose="00000500000000000000" pitchFamily="50" charset="0"/>
              </a:rPr>
              <a:t>the qualities and behaviours a person should expect in friendships, school and wider society</a:t>
            </a:r>
          </a:p>
          <a:p>
            <a:pPr marL="914400" lvl="1" indent="-457200">
              <a:spcAft>
                <a:spcPts val="6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explain </a:t>
            </a:r>
            <a:r>
              <a:rPr lang="en-GB" sz="2400" dirty="0">
                <a:latin typeface="Montserrat" panose="00000500000000000000" pitchFamily="50" charset="0"/>
              </a:rPr>
              <a:t>how different communication styles can affect the outcome of disagreements</a:t>
            </a:r>
          </a:p>
          <a:p>
            <a:pPr marL="914400" lvl="1" indent="-457200">
              <a:spcAft>
                <a:spcPts val="6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explain </a:t>
            </a:r>
            <a:r>
              <a:rPr lang="en-GB" sz="2400" dirty="0">
                <a:latin typeface="Montserrat" panose="00000500000000000000" pitchFamily="50" charset="0"/>
              </a:rPr>
              <a:t>how conflict can arise, including online, and how this can affect relationships</a:t>
            </a:r>
            <a:endParaRPr lang="en-GB" sz="24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9563" y="1762291"/>
            <a:ext cx="9585369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202000"/>
            </a:pPr>
            <a:r>
              <a:rPr lang="en-GB" sz="2800" b="1" dirty="0">
                <a:latin typeface="Montserrat" panose="00000500000000000000" pitchFamily="50" charset="0"/>
              </a:rPr>
              <a:t>We are learning about the features of respectful friendships and communities, and how conflict can arise in relationships</a:t>
            </a:r>
          </a:p>
          <a:p>
            <a:pPr>
              <a:buSzPct val="202000"/>
            </a:pPr>
            <a:r>
              <a:rPr lang="en-GB" sz="2400" dirty="0">
                <a:latin typeface="Montserrat" panose="00000500000000000000" pitchFamily="50" charset="0"/>
              </a:rPr>
              <a:t>You will be able to: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Learning objectives and outcomes</a:t>
            </a: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945EF07-BF8A-4BF7-A356-61A5C2AA7F7C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AAC53AA-4413-4D7A-84DC-AE49C2CDB9C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fld id="{513A2597-64B6-41A1-A8AB-435497BC48F8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63C2-8E2C-4A29-BD49-CA8A85ED2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An overheard conversation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ADBD6-2020-45AD-B31A-8AC84BF9C9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539376"/>
            <a:ext cx="8199437" cy="3936293"/>
          </a:xfrm>
        </p:spPr>
        <p:txBody>
          <a:bodyPr>
            <a:normAutofit/>
          </a:bodyPr>
          <a:lstStyle/>
          <a:p>
            <a:r>
              <a:rPr lang="en-GB" sz="3200"/>
              <a:t>Working on your own, write down some advice you could give to person A and person B.</a:t>
            </a:r>
            <a:endParaRPr lang="en-GB" sz="3200" dirty="0"/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2DEB70F1-DF20-4DED-9D06-B5C269F98A8D}"/>
              </a:ext>
            </a:extLst>
          </p:cNvPr>
          <p:cNvSpPr/>
          <p:nvPr/>
        </p:nvSpPr>
        <p:spPr>
          <a:xfrm>
            <a:off x="501803" y="3011770"/>
            <a:ext cx="4932028" cy="1090723"/>
          </a:xfrm>
          <a:prstGeom prst="wedgeRoundRectCallout">
            <a:avLst>
              <a:gd name="adj1" fmla="val -54252"/>
              <a:gd name="adj2" fmla="val 33088"/>
              <a:gd name="adj3" fmla="val 16667"/>
            </a:avLst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/>
              <a:t>Hey, what’s going on with you two anyway?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3E1087A0-4E34-4B0E-9BB9-DF186E54D2E9}"/>
              </a:ext>
            </a:extLst>
          </p:cNvPr>
          <p:cNvSpPr/>
          <p:nvPr/>
        </p:nvSpPr>
        <p:spPr>
          <a:xfrm>
            <a:off x="5939926" y="3789019"/>
            <a:ext cx="5783264" cy="1023263"/>
          </a:xfrm>
          <a:prstGeom prst="wedgeRoundRectCallout">
            <a:avLst>
              <a:gd name="adj1" fmla="val 53451"/>
              <a:gd name="adj2" fmla="val 33539"/>
              <a:gd name="adj3" fmla="val 16667"/>
            </a:avLst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43BAC3"/>
                </a:solidFill>
                <a:latin typeface="Montserrat" panose="00000500000000000000" pitchFamily="50" charset="0"/>
              </a:rPr>
              <a:t>You haven’t seen the messages? </a:t>
            </a:r>
          </a:p>
          <a:p>
            <a:pPr algn="ctr"/>
            <a:r>
              <a:rPr lang="en-GB" sz="2400" dirty="0">
                <a:solidFill>
                  <a:srgbClr val="43BAC3"/>
                </a:solidFill>
                <a:latin typeface="Montserrat" panose="00000500000000000000" pitchFamily="50" charset="0"/>
              </a:rPr>
              <a:t>They’re just rude. Unnecessary.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897B3085-A399-4D1B-8FBA-58BF77D4E90F}"/>
              </a:ext>
            </a:extLst>
          </p:cNvPr>
          <p:cNvSpPr/>
          <p:nvPr/>
        </p:nvSpPr>
        <p:spPr>
          <a:xfrm>
            <a:off x="505575" y="4323905"/>
            <a:ext cx="4932028" cy="1533435"/>
          </a:xfrm>
          <a:prstGeom prst="wedgeRoundRectCallout">
            <a:avLst>
              <a:gd name="adj1" fmla="val -55468"/>
              <a:gd name="adj2" fmla="val 32477"/>
              <a:gd name="adj3" fmla="val 16667"/>
            </a:avLst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latin typeface="Montserrat" panose="00000500000000000000" pitchFamily="50" charset="0"/>
              </a:rPr>
              <a:t>You know you’re going to see them in class tomorrow right?</a:t>
            </a:r>
            <a:endParaRPr lang="en-GB" sz="4800" dirty="0">
              <a:latin typeface="Montserrat" panose="00000500000000000000" pitchFamily="50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66E5FF41-C7D0-4EA0-AF49-68527B0D8348}"/>
              </a:ext>
            </a:extLst>
          </p:cNvPr>
          <p:cNvSpPr/>
          <p:nvPr/>
        </p:nvSpPr>
        <p:spPr>
          <a:xfrm>
            <a:off x="5939926" y="4987083"/>
            <a:ext cx="5783264" cy="1079012"/>
          </a:xfrm>
          <a:prstGeom prst="wedgeRoundRectCallout">
            <a:avLst>
              <a:gd name="adj1" fmla="val 53905"/>
              <a:gd name="adj2" fmla="val 31548"/>
              <a:gd name="adj3" fmla="val 16667"/>
            </a:avLst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rgbClr val="43BAC3"/>
                </a:solidFill>
                <a:latin typeface="Montserrat" panose="00000500000000000000" pitchFamily="50" charset="0"/>
              </a:rPr>
              <a:t>Yeah, I don’t think it’s going to go well to be honest with you.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1F623AD-AA1D-41AE-89EE-B8EC08458B94}"/>
              </a:ext>
            </a:extLst>
          </p:cNvPr>
          <p:cNvSpPr/>
          <p:nvPr/>
        </p:nvSpPr>
        <p:spPr>
          <a:xfrm>
            <a:off x="5083772" y="2729616"/>
            <a:ext cx="599356" cy="564308"/>
          </a:xfrm>
          <a:prstGeom prst="ellipse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A29450C-CF6A-41BB-BA3D-E43C9FB44AFB}"/>
              </a:ext>
            </a:extLst>
          </p:cNvPr>
          <p:cNvSpPr/>
          <p:nvPr/>
        </p:nvSpPr>
        <p:spPr>
          <a:xfrm>
            <a:off x="5640248" y="3358047"/>
            <a:ext cx="599356" cy="564308"/>
          </a:xfrm>
          <a:prstGeom prst="ellipse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rgbClr val="43BAC3"/>
                </a:solidFill>
              </a:rPr>
              <a:t>B</a:t>
            </a:r>
          </a:p>
        </p:txBody>
      </p:sp>
      <p:pic>
        <p:nvPicPr>
          <p:cNvPr id="18" name="Picture 2" descr="Edit Icon, Pencil Icon, Pencil, Edit Symbol, Draw">
            <a:extLst>
              <a:ext uri="{FF2B5EF4-FFF2-40B4-BE49-F238E27FC236}">
                <a16:creationId xmlns:a16="http://schemas.microsoft.com/office/drawing/2014/main" id="{1B690E1B-E786-41C8-8821-CBE875B886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9000" y="1699635"/>
            <a:ext cx="902943" cy="905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ontent Placeholder 8">
            <a:extLst>
              <a:ext uri="{FF2B5EF4-FFF2-40B4-BE49-F238E27FC236}">
                <a16:creationId xmlns:a16="http://schemas.microsoft.com/office/drawing/2014/main" id="{B5950C27-BF01-4F56-9733-F37D93456896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anose="00000500000000000000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8452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Graffiti walls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626DFC1-691A-417D-9A61-92EA2EEA52D9}"/>
              </a:ext>
            </a:extLst>
          </p:cNvPr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/>
          <a:srcRect r="8109"/>
          <a:stretch/>
        </p:blipFill>
        <p:spPr>
          <a:xfrm>
            <a:off x="1219487" y="4455001"/>
            <a:ext cx="1846773" cy="1403797"/>
          </a:xfr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05365"/>
            <a:ext cx="11572874" cy="3936293"/>
          </a:xfrm>
        </p:spPr>
        <p:txBody>
          <a:bodyPr>
            <a:normAutofit/>
          </a:bodyPr>
          <a:lstStyle/>
          <a:p>
            <a:r>
              <a:rPr lang="en-GB" sz="2800"/>
              <a:t>Split your class into three groups. </a:t>
            </a:r>
          </a:p>
          <a:p>
            <a:r>
              <a:rPr lang="en-GB" sz="2800"/>
              <a:t>As a group, write down the healthy qualities and behaviours you would expect to see in the context your group has been given.</a:t>
            </a:r>
          </a:p>
          <a:p>
            <a:r>
              <a:rPr lang="en-GB" sz="2800"/>
              <a:t>After two minutes, swap context with another group.</a:t>
            </a:r>
            <a:endParaRPr lang="en-GB" sz="2800" dirty="0"/>
          </a:p>
        </p:txBody>
      </p:sp>
      <p:sp>
        <p:nvSpPr>
          <p:cNvPr id="9" name="AutoShape 2" descr="https://mail.google.com/mail/u/0?ui=2&amp;ik=cd9e9141d5&amp;attid=0.1.1&amp;permmsgid=msg-f:1701914992930461602&amp;th=179e6aab3f8817a2&amp;view=fimg&amp;sz=s0-l75-ft&amp;attbid=ANGjdJ8AR6zhGdD5A1qES-wwtMHLrg4hMsNT6_Fb8s-Fv6k3jEaWB9LYxqh2RbCSUizs-3XBrdzWVtg04sK0GNeqD8QJFeooBfsMMCdCeYId7wsey7ZGsg41OIzMXR8&amp;disp=emb">
            <a:extLst>
              <a:ext uri="{FF2B5EF4-FFF2-40B4-BE49-F238E27FC236}">
                <a16:creationId xmlns:a16="http://schemas.microsoft.com/office/drawing/2014/main" id="{56BD171F-941B-447E-992C-45D19C5F18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03005DB-E97A-45DC-B069-644240267007}"/>
              </a:ext>
            </a:extLst>
          </p:cNvPr>
          <p:cNvSpPr/>
          <p:nvPr/>
        </p:nvSpPr>
        <p:spPr>
          <a:xfrm>
            <a:off x="1592082" y="5708021"/>
            <a:ext cx="11015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Friends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8AD721-64D5-4200-90EF-3EAD8FF985BC}"/>
              </a:ext>
            </a:extLst>
          </p:cNvPr>
          <p:cNvSpPr/>
          <p:nvPr/>
        </p:nvSpPr>
        <p:spPr>
          <a:xfrm>
            <a:off x="5113020" y="5627966"/>
            <a:ext cx="10118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School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C681FE9-CC0E-46A6-87A8-4EC148F17C1A}"/>
              </a:ext>
            </a:extLst>
          </p:cNvPr>
          <p:cNvSpPr/>
          <p:nvPr/>
        </p:nvSpPr>
        <p:spPr>
          <a:xfrm>
            <a:off x="8544189" y="5660240"/>
            <a:ext cx="163698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Community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8902383-F022-4363-8434-5AE801779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4725" y="3929102"/>
            <a:ext cx="2009751" cy="200975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8BF5738-8A36-4620-BB22-391AD043C2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6448" y="4309262"/>
            <a:ext cx="1532467" cy="153246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84167AB-1C87-41DB-B9D1-9222F22677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3666" y="3822203"/>
            <a:ext cx="1016271" cy="1016271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C663E799-E177-4A75-9258-D8C986519E4F}"/>
              </a:ext>
            </a:extLst>
          </p:cNvPr>
          <p:cNvSpPr txBox="1"/>
          <p:nvPr/>
        </p:nvSpPr>
        <p:spPr>
          <a:xfrm>
            <a:off x="3045518" y="4161047"/>
            <a:ext cx="643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43BAC3"/>
                </a:solidFill>
              </a:rPr>
              <a:t>2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BE87B418-08B5-4E4E-9714-E4F28930A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8050" y="3822203"/>
            <a:ext cx="1016271" cy="101627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FFCE70C-E346-49F2-BA0A-97BFCFE67DA6}"/>
              </a:ext>
            </a:extLst>
          </p:cNvPr>
          <p:cNvSpPr txBox="1"/>
          <p:nvPr/>
        </p:nvSpPr>
        <p:spPr>
          <a:xfrm>
            <a:off x="6859902" y="4161047"/>
            <a:ext cx="643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43BAC3"/>
                </a:solidFill>
              </a:rPr>
              <a:t>2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478B65B3-5C20-4F97-BDAF-7EE76EC039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8915" y="3822203"/>
            <a:ext cx="1016271" cy="101627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98B95D1B-C443-434B-868A-D68EEE92308A}"/>
              </a:ext>
            </a:extLst>
          </p:cNvPr>
          <p:cNvSpPr txBox="1"/>
          <p:nvPr/>
        </p:nvSpPr>
        <p:spPr>
          <a:xfrm>
            <a:off x="10480767" y="4161047"/>
            <a:ext cx="643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43BAC3"/>
                </a:solidFill>
              </a:rPr>
              <a:t>2</a:t>
            </a:r>
          </a:p>
        </p:txBody>
      </p:sp>
      <p:sp>
        <p:nvSpPr>
          <p:cNvPr id="21" name="Content Placeholder 8">
            <a:extLst>
              <a:ext uri="{FF2B5EF4-FFF2-40B4-BE49-F238E27FC236}">
                <a16:creationId xmlns:a16="http://schemas.microsoft.com/office/drawing/2014/main" id="{2DAD678C-F328-4EF3-B1DE-A0170FDD82D0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anose="00000500000000000000" pitchFamily="50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800" b="0" i="0" kern="1200">
                <a:solidFill>
                  <a:schemeClr val="bg1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2155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0E91-FBE1-4BC5-B0A4-7EEFD208E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/>
              <a:t>Communication and conflict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87F82-DC1C-4142-9C7F-2FE3D286F9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536700"/>
            <a:ext cx="6103937" cy="409922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/>
              <a:t>A </a:t>
            </a:r>
            <a:r>
              <a:rPr lang="en-GB" sz="3200" b="1"/>
              <a:t>conflict </a:t>
            </a:r>
            <a:r>
              <a:rPr lang="en-GB" sz="3200"/>
              <a:t>is a situation in which people disagree.</a:t>
            </a:r>
            <a:br>
              <a:rPr lang="en-GB" sz="3200"/>
            </a:br>
            <a:r>
              <a:rPr lang="en-GB" sz="3200"/>
              <a:t>This can sometimes include an argument.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3200"/>
              <a:t>We’re going to explore this conflict could be handled, between a character and Lennox who is another student at their school.</a:t>
            </a:r>
            <a:endParaRPr lang="en-GB" sz="32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C04B0C9-671D-456F-A78B-95B2696BE4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522590" y="1410054"/>
            <a:ext cx="4581425" cy="4863674"/>
          </a:xfrm>
        </p:spPr>
        <p:txBody>
          <a:bodyPr>
            <a:normAutofit lnSpcReduction="10000"/>
          </a:bodyPr>
          <a:lstStyle/>
          <a:p>
            <a:r>
              <a:rPr lang="en-GB" sz="2800" i="1"/>
              <a:t>Lennox has been saying stuff about me and a few of my friends – my mate saw messages about us in a group chat they’re in together and showed me because they felt awkward.</a:t>
            </a:r>
          </a:p>
          <a:p>
            <a:r>
              <a:rPr lang="en-GB" sz="2800" i="1"/>
              <a:t>I don’t think Lennox knows that I’ve seen them yet, they’re in my English lesson before break tomorrow.</a:t>
            </a:r>
            <a:endParaRPr lang="en-GB" sz="4800" i="1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828BBA7B-D4E1-442E-B2C1-A0F3B60478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4CA9B66-D6ED-4718-A699-257A6D661A0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08803E7-170A-4A09-9104-0AA664D6A58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FA409240-2D3F-4BF1-A4F3-08527A963CBF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4380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0E91-FBE1-4BC5-B0A4-7EEFD208E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/>
              <a:t>Communication and conflict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87F82-DC1C-4142-9C7F-2FE3D286F9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752600"/>
            <a:ext cx="5516357" cy="3883328"/>
          </a:xfrm>
        </p:spPr>
        <p:txBody>
          <a:bodyPr>
            <a:normAutofit fontScale="92500" lnSpcReduction="20000"/>
          </a:bodyPr>
          <a:lstStyle/>
          <a:p>
            <a:r>
              <a:rPr lang="en-GB" sz="2800"/>
              <a:t>A </a:t>
            </a:r>
            <a:r>
              <a:rPr lang="en-GB" sz="2800" b="1"/>
              <a:t>passive </a:t>
            </a:r>
            <a:r>
              <a:rPr lang="en-GB" sz="2800"/>
              <a:t>response ignores the rights of the person speaking but gives Lennox what they need.</a:t>
            </a:r>
          </a:p>
          <a:p>
            <a:r>
              <a:rPr lang="en-GB" sz="2800"/>
              <a:t>An </a:t>
            </a:r>
            <a:r>
              <a:rPr lang="en-GB" sz="2800" b="1"/>
              <a:t>aggressive </a:t>
            </a:r>
            <a:r>
              <a:rPr lang="en-GB" sz="2800"/>
              <a:t>response ignores Lennox’s rights, but might get the person what they need.</a:t>
            </a:r>
          </a:p>
          <a:p>
            <a:r>
              <a:rPr lang="en-GB" sz="2800"/>
              <a:t>An </a:t>
            </a:r>
            <a:r>
              <a:rPr lang="en-GB" sz="2800" b="1"/>
              <a:t>assertive </a:t>
            </a:r>
            <a:r>
              <a:rPr lang="en-GB" sz="2800"/>
              <a:t>response communicates the person’s needs, while respecting Lennox’s rights.</a:t>
            </a:r>
            <a:endParaRPr lang="en-GB" sz="28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C04B0C9-671D-456F-A78B-95B2696BE4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672647" y="1410054"/>
            <a:ext cx="4412516" cy="4863674"/>
          </a:xfrm>
        </p:spPr>
        <p:txBody>
          <a:bodyPr>
            <a:normAutofit fontScale="92500"/>
          </a:bodyPr>
          <a:lstStyle/>
          <a:p>
            <a:r>
              <a:rPr lang="en-GB" sz="2800" i="1"/>
              <a:t>Lennox has been saying stuff about me and a few of my friends – my mate saw messages about us in a group chat they’re in together and showed me because they felt awkward.</a:t>
            </a:r>
          </a:p>
          <a:p>
            <a:r>
              <a:rPr lang="en-GB" sz="2800" i="1"/>
              <a:t>I don’t think Lennox knows that I’ve seen them yet, they’re in my English lesson before break tomorrow.</a:t>
            </a:r>
            <a:endParaRPr lang="en-GB" sz="4800" i="1" dirty="0"/>
          </a:p>
        </p:txBody>
      </p: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C860D821-E0AF-499F-8A90-5D332BF0453E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920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0E91-FBE1-4BC5-B0A4-7EEFD208E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/>
              <a:t>Communication and conflict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87F82-DC1C-4142-9C7F-2FE3D286F9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752600"/>
            <a:ext cx="5516357" cy="3883328"/>
          </a:xfrm>
        </p:spPr>
        <p:txBody>
          <a:bodyPr>
            <a:normAutofit/>
          </a:bodyPr>
          <a:lstStyle/>
          <a:p>
            <a:r>
              <a:rPr lang="en-GB" sz="2800"/>
              <a:t>A </a:t>
            </a:r>
            <a:r>
              <a:rPr lang="en-GB" sz="2800" b="1"/>
              <a:t>passive </a:t>
            </a:r>
            <a:r>
              <a:rPr lang="en-GB" sz="2800"/>
              <a:t>response might be to:</a:t>
            </a:r>
          </a:p>
          <a:p>
            <a:endParaRPr lang="en-GB" sz="2800"/>
          </a:p>
          <a:p>
            <a:r>
              <a:rPr lang="en-GB" sz="2800"/>
              <a:t>Ignore Lennox and hope that the comments stop, even if they continue to make them before the English lesson.</a:t>
            </a:r>
            <a:endParaRPr lang="en-GB" sz="54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C04B0C9-671D-456F-A78B-95B2696BE4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672646" y="1410054"/>
            <a:ext cx="4403089" cy="4863674"/>
          </a:xfrm>
        </p:spPr>
        <p:txBody>
          <a:bodyPr>
            <a:normAutofit fontScale="92500"/>
          </a:bodyPr>
          <a:lstStyle/>
          <a:p>
            <a:r>
              <a:rPr lang="en-GB" sz="2800" i="1"/>
              <a:t>Lennox has been saying stuff about me and a few of my friends – my mate saw messages about us in a group chat they’re in together and showed me because they felt awkward.</a:t>
            </a:r>
          </a:p>
          <a:p>
            <a:r>
              <a:rPr lang="en-GB" sz="2800" i="1"/>
              <a:t>I don’t think Lennox knows that I’ve seen them yet, they’re in my English lesson before break tomorrow.</a:t>
            </a:r>
            <a:endParaRPr lang="en-GB" sz="4800" i="1" dirty="0"/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D8A1A6FD-2672-49C6-9B9C-A8B8A29C3DCC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68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0E91-FBE1-4BC5-B0A4-7EEFD208E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/>
              <a:t>Communication and conflict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87F82-DC1C-4142-9C7F-2FE3D286F9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752600"/>
            <a:ext cx="5516357" cy="3883328"/>
          </a:xfrm>
        </p:spPr>
        <p:txBody>
          <a:bodyPr>
            <a:normAutofit/>
          </a:bodyPr>
          <a:lstStyle/>
          <a:p>
            <a:r>
              <a:rPr lang="en-GB" sz="2800"/>
              <a:t>An </a:t>
            </a:r>
            <a:r>
              <a:rPr lang="en-GB" sz="2800" b="1"/>
              <a:t>aggressive </a:t>
            </a:r>
            <a:r>
              <a:rPr lang="en-GB" sz="2800"/>
              <a:t>response might be to:</a:t>
            </a:r>
          </a:p>
          <a:p>
            <a:endParaRPr lang="en-GB" sz="2800"/>
          </a:p>
          <a:p>
            <a:r>
              <a:rPr lang="en-GB" sz="2800"/>
              <a:t>Post negative things about Lennox online and through messages. Approach Lennox before English and swear at them.</a:t>
            </a:r>
            <a:endParaRPr lang="en-GB" sz="96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C04B0C9-671D-456F-A78B-95B2696BE4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672647" y="1410054"/>
            <a:ext cx="4209790" cy="4863674"/>
          </a:xfrm>
        </p:spPr>
        <p:txBody>
          <a:bodyPr>
            <a:normAutofit fontScale="92500" lnSpcReduction="10000"/>
          </a:bodyPr>
          <a:lstStyle/>
          <a:p>
            <a:r>
              <a:rPr lang="en-GB" sz="2800" i="1"/>
              <a:t>Lennox has been saying stuff about me and a few of my friends – my mate saw messages about us in a group chat they’re in together and showed me because they felt awkward.</a:t>
            </a:r>
          </a:p>
          <a:p>
            <a:r>
              <a:rPr lang="en-GB" sz="2800" i="1"/>
              <a:t>I don’t think Lennox knows that I’ve seen them yet, they’re in my English lesson before break tomorrow.</a:t>
            </a:r>
            <a:endParaRPr lang="en-GB" sz="4800" i="1" dirty="0"/>
          </a:p>
        </p:txBody>
      </p:sp>
      <p:sp>
        <p:nvSpPr>
          <p:cNvPr id="13" name="Content Placeholder 8">
            <a:extLst>
              <a:ext uri="{FF2B5EF4-FFF2-40B4-BE49-F238E27FC236}">
                <a16:creationId xmlns:a16="http://schemas.microsoft.com/office/drawing/2014/main" id="{ED50451B-D8AB-4585-A61C-FAF53A9047DF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01364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80E91-FBE1-4BC5-B0A4-7EEFD208E3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/>
              <a:t>Communication and conflict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C87F82-DC1C-4142-9C7F-2FE3D286F9D4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752600"/>
            <a:ext cx="5516357" cy="3883328"/>
          </a:xfrm>
        </p:spPr>
        <p:txBody>
          <a:bodyPr>
            <a:normAutofit fontScale="92500" lnSpcReduction="10000"/>
          </a:bodyPr>
          <a:lstStyle/>
          <a:p>
            <a:r>
              <a:rPr lang="en-GB" sz="2800"/>
              <a:t>An </a:t>
            </a:r>
            <a:r>
              <a:rPr lang="en-GB" sz="2800" b="1"/>
              <a:t>assertive </a:t>
            </a:r>
            <a:r>
              <a:rPr lang="en-GB" sz="2800"/>
              <a:t>response might be to:</a:t>
            </a:r>
          </a:p>
          <a:p>
            <a:endParaRPr lang="en-GB" sz="2800"/>
          </a:p>
          <a:p>
            <a:r>
              <a:rPr lang="en-GB" sz="2800"/>
              <a:t>Let the English teacher know that there’s a tense situation developing and see if a mutual friend or trusted teacher can help to mediate a conversation about the effects of Lennox’s comments. </a:t>
            </a:r>
            <a:endParaRPr lang="en-GB" sz="28700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EC04B0C9-671D-456F-A78B-95B2696BE4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672647" y="1410054"/>
            <a:ext cx="4209790" cy="4863674"/>
          </a:xfrm>
        </p:spPr>
        <p:txBody>
          <a:bodyPr>
            <a:normAutofit fontScale="92500" lnSpcReduction="10000"/>
          </a:bodyPr>
          <a:lstStyle/>
          <a:p>
            <a:r>
              <a:rPr lang="en-GB" sz="2800" i="1"/>
              <a:t>Lennox has been saying stuff about me and a few of my friends – my mate saw messages about us in a group chat they’re in together and showed me because they felt awkward.</a:t>
            </a:r>
          </a:p>
          <a:p>
            <a:r>
              <a:rPr lang="en-GB" sz="2800" i="1"/>
              <a:t>I don’t think Lennox knows that I’ve seen them yet, they’re in my English lesson before break tomorrow.</a:t>
            </a:r>
            <a:endParaRPr lang="en-GB" sz="4800" i="1" dirty="0"/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C0FC7629-BC6A-4C0E-BE3D-2E70EF3ED60A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6259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999</Words>
  <Application>Microsoft Office PowerPoint</Application>
  <PresentationFormat>Widescreen</PresentationFormat>
  <Paragraphs>113</Paragraphs>
  <Slides>16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Lato</vt:lpstr>
      <vt:lpstr>Montserrat</vt:lpstr>
      <vt:lpstr>Wingdings</vt:lpstr>
      <vt:lpstr>Office Theme</vt:lpstr>
      <vt:lpstr>How does conflict arise in friendships and communities?</vt:lpstr>
      <vt:lpstr>Learning objectives and outcomes</vt:lpstr>
      <vt:lpstr>An overheard conversation</vt:lpstr>
      <vt:lpstr>Graffiti walls</vt:lpstr>
      <vt:lpstr>Communication and conflict</vt:lpstr>
      <vt:lpstr>Communication and conflict</vt:lpstr>
      <vt:lpstr>Communication and conflict</vt:lpstr>
      <vt:lpstr>Communication and conflict</vt:lpstr>
      <vt:lpstr>Communication and conflict</vt:lpstr>
      <vt:lpstr>Communication and conflict</vt:lpstr>
      <vt:lpstr>Why? Why not?</vt:lpstr>
      <vt:lpstr>Mapping feelings</vt:lpstr>
      <vt:lpstr>Visit Preparation</vt:lpstr>
      <vt:lpstr>What has been learnt?</vt:lpstr>
      <vt:lpstr>Further support</vt:lpstr>
      <vt:lpstr>Extension activity: Storyboard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Franklin</dc:creator>
  <cp:lastModifiedBy>Sam Harvey</cp:lastModifiedBy>
  <cp:revision>85</cp:revision>
  <dcterms:created xsi:type="dcterms:W3CDTF">2021-02-16T12:45:03Z</dcterms:created>
  <dcterms:modified xsi:type="dcterms:W3CDTF">2021-06-29T14:21:20Z</dcterms:modified>
</cp:coreProperties>
</file>