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69" r:id="rId3"/>
    <p:sldId id="271" r:id="rId4"/>
    <p:sldId id="270" r:id="rId5"/>
    <p:sldId id="277" r:id="rId6"/>
    <p:sldId id="278" r:id="rId7"/>
    <p:sldId id="284" r:id="rId8"/>
    <p:sldId id="282" r:id="rId9"/>
    <p:sldId id="285" r:id="rId10"/>
  </p:sldIdLst>
  <p:sldSz cx="12192000" cy="6858000"/>
  <p:notesSz cx="6858000" cy="9144000"/>
  <p:embeddedFontLst>
    <p:embeddedFont>
      <p:font typeface="Calibri" panose="020F0502020204030204" pitchFamily="34" charset="0"/>
      <p:regular r:id="rId12"/>
      <p:bold r:id="rId13"/>
      <p:italic r:id="rId14"/>
      <p:boldItalic r:id="rId15"/>
    </p:embeddedFont>
    <p:embeddedFont>
      <p:font typeface="Lato" panose="020F0502020204030203" pitchFamily="34" charset="0"/>
      <p:regular r:id="rId16"/>
      <p:bold r:id="rId17"/>
      <p:italic r:id="rId18"/>
      <p:boldItalic r:id="rId19"/>
    </p:embeddedFont>
    <p:embeddedFont>
      <p:font typeface="Montserrat" panose="00000500000000000000" pitchFamily="50" charset="0"/>
      <p:regular r:id="rId20"/>
      <p:bold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0F53C1C-217A-4C5E-BA15-8A7C8E2DC2C6}">
          <p14:sldIdLst>
            <p14:sldId id="256"/>
            <p14:sldId id="269"/>
            <p14:sldId id="271"/>
            <p14:sldId id="270"/>
            <p14:sldId id="277"/>
            <p14:sldId id="278"/>
            <p14:sldId id="284"/>
            <p14:sldId id="282"/>
            <p14:sldId id="28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than Miller" initials="BM" lastIdx="2" clrIdx="0">
    <p:extLst>
      <p:ext uri="{19B8F6BF-5375-455C-9EA6-DF929625EA0E}">
        <p15:presenceInfo xmlns:p15="http://schemas.microsoft.com/office/powerpoint/2012/main" userId="S-1-5-21-1285066173-1815393381-3561576999-264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876"/>
    <a:srgbClr val="43BAC3"/>
    <a:srgbClr val="EDECED"/>
    <a:srgbClr val="444444"/>
    <a:srgbClr val="082A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57"/>
    <p:restoredTop sz="89608" autoAdjust="0"/>
  </p:normalViewPr>
  <p:slideViewPr>
    <p:cSldViewPr snapToGrid="0" snapToObjects="1">
      <p:cViewPr varScale="1">
        <p:scale>
          <a:sx n="77" d="100"/>
          <a:sy n="77" d="100"/>
        </p:scale>
        <p:origin x="1037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7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0.fntdata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8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613BF7-709D-4A2C-9F9F-B9703E544202}" type="datetimeFigureOut">
              <a:rPr lang="en-GB" smtClean="0"/>
              <a:t>29/06/2021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A7E1E9-C6AD-4161-B925-6B1797D8C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548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B251-18AC-41D5-959F-F289AB91753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330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B251-18AC-41D5-959F-F289AB91753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473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Wid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7EE79-40BD-5448-8C86-1AB0A2A40E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9488" y="308199"/>
            <a:ext cx="10147924" cy="905459"/>
          </a:xfrm>
        </p:spPr>
        <p:txBody>
          <a:bodyPr anchor="t">
            <a:normAutofit/>
          </a:bodyPr>
          <a:lstStyle>
            <a:lvl1pPr algn="l">
              <a:defRPr sz="3000" b="1" i="0">
                <a:solidFill>
                  <a:srgbClr val="043876"/>
                </a:solidFill>
                <a:latin typeface="Montserrat" pitchFamily="2" charset="77"/>
              </a:defRPr>
            </a:lvl1pPr>
          </a:lstStyle>
          <a:p>
            <a:r>
              <a:rPr lang="en-GB"/>
              <a:t>Click to add title here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046642B-03CC-B448-852C-AA4C8B8E23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9488" y="5814383"/>
            <a:ext cx="738555" cy="44840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EF21B4-051E-7746-BDB2-A76C21EC1ECB}"/>
              </a:ext>
            </a:extLst>
          </p:cNvPr>
          <p:cNvSpPr/>
          <p:nvPr userDrawn="1"/>
        </p:nvSpPr>
        <p:spPr>
          <a:xfrm>
            <a:off x="0" y="6549800"/>
            <a:ext cx="12192000" cy="308199"/>
          </a:xfrm>
          <a:prstGeom prst="rect">
            <a:avLst/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AF0BC64-8DE1-A146-9903-7D86FCE09C4C}"/>
              </a:ext>
            </a:extLst>
          </p:cNvPr>
          <p:cNvSpPr/>
          <p:nvPr userDrawn="1"/>
        </p:nvSpPr>
        <p:spPr>
          <a:xfrm>
            <a:off x="-1" y="6420054"/>
            <a:ext cx="12191999" cy="259492"/>
          </a:xfrm>
          <a:prstGeom prst="roundRect">
            <a:avLst>
              <a:gd name="adj" fmla="val 50000"/>
            </a:avLst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4B51372-ED21-A846-A8D9-AEDE521530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09563" y="1699635"/>
            <a:ext cx="11572875" cy="393629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Montserrat" panose="00000500000000000000" pitchFamily="50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single column content here</a:t>
            </a:r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60D8989-730E-9046-87F3-3D4DDC8BFBFD}"/>
              </a:ext>
            </a:extLst>
          </p:cNvPr>
          <p:cNvCxnSpPr/>
          <p:nvPr userDrawn="1"/>
        </p:nvCxnSpPr>
        <p:spPr>
          <a:xfrm>
            <a:off x="411159" y="1456646"/>
            <a:ext cx="752622" cy="0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79385AAE-138B-EB4F-A82C-78DD362DA76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09563" y="6539845"/>
            <a:ext cx="1328737" cy="228600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Montserrat" panose="00000500000000000000" pitchFamily="50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fld id="{08183262-C80B-8747-8319-6528E0092D4A}" type="slidenum">
              <a:rPr lang="en-GB" smtClean="0"/>
              <a:t>‹#›</a:t>
            </a:fld>
            <a:endParaRPr lang="en-US" dirty="0"/>
          </a:p>
        </p:txBody>
      </p:sp>
      <p:sp>
        <p:nvSpPr>
          <p:cNvPr id="21" name="Content Placeholder 19">
            <a:extLst>
              <a:ext uri="{FF2B5EF4-FFF2-40B4-BE49-F238E27FC236}">
                <a16:creationId xmlns:a16="http://schemas.microsoft.com/office/drawing/2014/main" id="{BC9F6496-D98E-B14B-89F1-F8C43E0579C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861752" y="6539845"/>
            <a:ext cx="2020685" cy="228600"/>
          </a:xfrm>
        </p:spPr>
        <p:txBody>
          <a:bodyPr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Montserrat" panose="00000500000000000000" pitchFamily="50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Area to insert reference here</a:t>
            </a:r>
            <a:endParaRPr lang="en-US" dirty="0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9D25FE3A-F819-6B49-9095-5D8919A5D76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596992" y="5846903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sp>
        <p:nvSpPr>
          <p:cNvPr id="27" name="Picture Placeholder 25">
            <a:extLst>
              <a:ext uri="{FF2B5EF4-FFF2-40B4-BE49-F238E27FC236}">
                <a16:creationId xmlns:a16="http://schemas.microsoft.com/office/drawing/2014/main" id="{0F02615F-0E9A-CA4E-9AD4-BF4A3276E10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506454" y="5856545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sp>
        <p:nvSpPr>
          <p:cNvPr id="28" name="Picture Placeholder 25">
            <a:extLst>
              <a:ext uri="{FF2B5EF4-FFF2-40B4-BE49-F238E27FC236}">
                <a16:creationId xmlns:a16="http://schemas.microsoft.com/office/drawing/2014/main" id="{24B53009-7113-2544-83C8-0F3A60D6B77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415916" y="5845608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EF5D4B4-410B-3E4F-94F6-BCB8CCEF8706}"/>
              </a:ext>
            </a:extLst>
          </p:cNvPr>
          <p:cNvCxnSpPr>
            <a:cxnSpLocks/>
          </p:cNvCxnSpPr>
          <p:nvPr userDrawn="1"/>
        </p:nvCxnSpPr>
        <p:spPr>
          <a:xfrm>
            <a:off x="1306640" y="5845608"/>
            <a:ext cx="0" cy="417183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9B16E0C4-A1B7-A647-8171-0ECBF9A87467}"/>
              </a:ext>
            </a:extLst>
          </p:cNvPr>
          <p:cNvSpPr txBox="1"/>
          <p:nvPr userDrawn="1"/>
        </p:nvSpPr>
        <p:spPr>
          <a:xfrm>
            <a:off x="1471177" y="5819337"/>
            <a:ext cx="978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0" i="0" dirty="0">
                <a:solidFill>
                  <a:srgbClr val="043876"/>
                </a:solidFill>
                <a:latin typeface="Montserrat" pitchFamily="2" charset="77"/>
              </a:rPr>
              <a:t>Working in partnership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0" i="0" dirty="0">
                <a:solidFill>
                  <a:srgbClr val="043876"/>
                </a:solidFill>
                <a:latin typeface="Montserrat" pitchFamily="2" charset="77"/>
              </a:rPr>
              <a:t>with:</a:t>
            </a:r>
            <a:endParaRPr lang="en-US" sz="800" b="0" i="0" dirty="0">
              <a:solidFill>
                <a:srgbClr val="043876"/>
              </a:solidFill>
              <a:latin typeface="Montserrat" pitchFamily="2" charset="77"/>
            </a:endParaRPr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4F1D04AF-5A30-534C-B7F9-14918A9D67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0044" y="391533"/>
            <a:ext cx="1142393" cy="69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343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7EE79-40BD-5448-8C86-1AB0A2A40E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9488" y="308199"/>
            <a:ext cx="10147924" cy="905459"/>
          </a:xfrm>
        </p:spPr>
        <p:txBody>
          <a:bodyPr anchor="t">
            <a:normAutofit/>
          </a:bodyPr>
          <a:lstStyle>
            <a:lvl1pPr algn="l">
              <a:defRPr sz="3000" b="1" i="0">
                <a:solidFill>
                  <a:srgbClr val="043876"/>
                </a:solidFill>
                <a:latin typeface="Montserrat" pitchFamily="2" charset="77"/>
              </a:defRPr>
            </a:lvl1pPr>
          </a:lstStyle>
          <a:p>
            <a:r>
              <a:rPr lang="en-GB" dirty="0"/>
              <a:t>Click to add title here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EF21B4-051E-7746-BDB2-A76C21EC1ECB}"/>
              </a:ext>
            </a:extLst>
          </p:cNvPr>
          <p:cNvSpPr/>
          <p:nvPr userDrawn="1"/>
        </p:nvSpPr>
        <p:spPr>
          <a:xfrm>
            <a:off x="0" y="6549800"/>
            <a:ext cx="12192000" cy="308199"/>
          </a:xfrm>
          <a:prstGeom prst="rect">
            <a:avLst/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AF0BC64-8DE1-A146-9903-7D86FCE09C4C}"/>
              </a:ext>
            </a:extLst>
          </p:cNvPr>
          <p:cNvSpPr/>
          <p:nvPr userDrawn="1"/>
        </p:nvSpPr>
        <p:spPr>
          <a:xfrm>
            <a:off x="-1" y="6420054"/>
            <a:ext cx="12191999" cy="259492"/>
          </a:xfrm>
          <a:prstGeom prst="roundRect">
            <a:avLst>
              <a:gd name="adj" fmla="val 50000"/>
            </a:avLst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4B51372-ED21-A846-A8D9-AEDE521530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09563" y="1699635"/>
            <a:ext cx="5516357" cy="393629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Montserrat" panose="00000500000000000000" pitchFamily="50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column one content here</a:t>
            </a:r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60D8989-730E-9046-87F3-3D4DDC8BFBFD}"/>
              </a:ext>
            </a:extLst>
          </p:cNvPr>
          <p:cNvCxnSpPr/>
          <p:nvPr userDrawn="1"/>
        </p:nvCxnSpPr>
        <p:spPr>
          <a:xfrm>
            <a:off x="411159" y="1456646"/>
            <a:ext cx="752622" cy="0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79385AAE-138B-EB4F-A82C-78DD362DA76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09563" y="6539845"/>
            <a:ext cx="1328737" cy="228600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Montserrat" panose="00000500000000000000" pitchFamily="50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fld id="{08183262-C80B-8747-8319-6528E0092D4A}" type="slidenum">
              <a:rPr lang="en-GB" smtClean="0"/>
              <a:t>‹#›</a:t>
            </a:fld>
            <a:endParaRPr lang="en-US" dirty="0"/>
          </a:p>
        </p:txBody>
      </p:sp>
      <p:sp>
        <p:nvSpPr>
          <p:cNvPr id="21" name="Content Placeholder 19">
            <a:extLst>
              <a:ext uri="{FF2B5EF4-FFF2-40B4-BE49-F238E27FC236}">
                <a16:creationId xmlns:a16="http://schemas.microsoft.com/office/drawing/2014/main" id="{BC9F6496-D98E-B14B-89F1-F8C43E0579C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861752" y="6539845"/>
            <a:ext cx="2020685" cy="228600"/>
          </a:xfrm>
        </p:spPr>
        <p:txBody>
          <a:bodyPr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Montserrat" panose="00000500000000000000" pitchFamily="50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Area to insert reference here</a:t>
            </a:r>
            <a:endParaRPr lang="en-US" dirty="0"/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4F1D04AF-5A30-534C-B7F9-14918A9D67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0044" y="391533"/>
            <a:ext cx="1142393" cy="693597"/>
          </a:xfrm>
          <a:prstGeom prst="rect">
            <a:avLst/>
          </a:prstGeom>
        </p:spPr>
      </p:pic>
      <p:sp>
        <p:nvSpPr>
          <p:cNvPr id="19" name="Content Placeholder 15">
            <a:extLst>
              <a:ext uri="{FF2B5EF4-FFF2-40B4-BE49-F238E27FC236}">
                <a16:creationId xmlns:a16="http://schemas.microsoft.com/office/drawing/2014/main" id="{9072A501-B550-BD4C-89C3-5A4196CE3AD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366080" y="1699635"/>
            <a:ext cx="5516357" cy="393629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Montserrat" panose="00000500000000000000" pitchFamily="50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column two content here</a:t>
            </a:r>
            <a:endParaRPr lang="en-US" dirty="0"/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E0F7174E-6EFE-BA48-BE1B-96DF50BFED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9488" y="5814383"/>
            <a:ext cx="738555" cy="448408"/>
          </a:xfrm>
          <a:prstGeom prst="rect">
            <a:avLst/>
          </a:prstGeom>
        </p:spPr>
      </p:pic>
      <p:sp>
        <p:nvSpPr>
          <p:cNvPr id="22" name="Picture Placeholder 25">
            <a:extLst>
              <a:ext uri="{FF2B5EF4-FFF2-40B4-BE49-F238E27FC236}">
                <a16:creationId xmlns:a16="http://schemas.microsoft.com/office/drawing/2014/main" id="{C4AF3FE1-F8BF-7747-B6A9-E15EEEE45BF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596992" y="5846903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sp>
        <p:nvSpPr>
          <p:cNvPr id="23" name="Picture Placeholder 25">
            <a:extLst>
              <a:ext uri="{FF2B5EF4-FFF2-40B4-BE49-F238E27FC236}">
                <a16:creationId xmlns:a16="http://schemas.microsoft.com/office/drawing/2014/main" id="{C11F829D-AEAD-BD48-8328-D4349429761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506454" y="5856545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sp>
        <p:nvSpPr>
          <p:cNvPr id="24" name="Picture Placeholder 25">
            <a:extLst>
              <a:ext uri="{FF2B5EF4-FFF2-40B4-BE49-F238E27FC236}">
                <a16:creationId xmlns:a16="http://schemas.microsoft.com/office/drawing/2014/main" id="{F3D3ECB7-4552-C249-9064-530DB7F1079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415916" y="5845608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D0B5106-3619-B449-AA90-33A081964737}"/>
              </a:ext>
            </a:extLst>
          </p:cNvPr>
          <p:cNvCxnSpPr>
            <a:cxnSpLocks/>
          </p:cNvCxnSpPr>
          <p:nvPr userDrawn="1"/>
        </p:nvCxnSpPr>
        <p:spPr>
          <a:xfrm>
            <a:off x="1306640" y="5845608"/>
            <a:ext cx="0" cy="417183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CCBDBD1-3B3D-0A4C-B220-BB6788108A74}"/>
              </a:ext>
            </a:extLst>
          </p:cNvPr>
          <p:cNvSpPr txBox="1"/>
          <p:nvPr userDrawn="1"/>
        </p:nvSpPr>
        <p:spPr>
          <a:xfrm>
            <a:off x="1471177" y="5819337"/>
            <a:ext cx="978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0" i="0" dirty="0">
                <a:solidFill>
                  <a:srgbClr val="043876"/>
                </a:solidFill>
                <a:latin typeface="Montserrat" pitchFamily="2" charset="77"/>
              </a:rPr>
              <a:t>Working in partnership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0" i="0" dirty="0">
                <a:solidFill>
                  <a:srgbClr val="043876"/>
                </a:solidFill>
                <a:latin typeface="Montserrat" pitchFamily="2" charset="77"/>
              </a:rPr>
              <a:t>with:</a:t>
            </a:r>
            <a:endParaRPr lang="en-US" sz="800" b="0" i="0" dirty="0">
              <a:solidFill>
                <a:srgbClr val="043876"/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627288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Content with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7EE79-40BD-5448-8C86-1AB0A2A40E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9488" y="308199"/>
            <a:ext cx="10147924" cy="905459"/>
          </a:xfrm>
        </p:spPr>
        <p:txBody>
          <a:bodyPr anchor="t">
            <a:normAutofit/>
          </a:bodyPr>
          <a:lstStyle>
            <a:lvl1pPr algn="l">
              <a:defRPr sz="3000" b="1" i="0">
                <a:solidFill>
                  <a:srgbClr val="043876"/>
                </a:solidFill>
                <a:latin typeface="Montserrat" pitchFamily="2" charset="77"/>
              </a:defRPr>
            </a:lvl1pPr>
          </a:lstStyle>
          <a:p>
            <a:r>
              <a:rPr lang="en-GB" dirty="0"/>
              <a:t>Click to add title here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EF21B4-051E-7746-BDB2-A76C21EC1ECB}"/>
              </a:ext>
            </a:extLst>
          </p:cNvPr>
          <p:cNvSpPr/>
          <p:nvPr userDrawn="1"/>
        </p:nvSpPr>
        <p:spPr>
          <a:xfrm>
            <a:off x="0" y="6549800"/>
            <a:ext cx="12192000" cy="308199"/>
          </a:xfrm>
          <a:prstGeom prst="rect">
            <a:avLst/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AF0BC64-8DE1-A146-9903-7D86FCE09C4C}"/>
              </a:ext>
            </a:extLst>
          </p:cNvPr>
          <p:cNvSpPr/>
          <p:nvPr userDrawn="1"/>
        </p:nvSpPr>
        <p:spPr>
          <a:xfrm>
            <a:off x="-1" y="6420054"/>
            <a:ext cx="12191999" cy="259492"/>
          </a:xfrm>
          <a:prstGeom prst="roundRect">
            <a:avLst>
              <a:gd name="adj" fmla="val 50000"/>
            </a:avLst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4B51372-ED21-A846-A8D9-AEDE521530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09563" y="1699635"/>
            <a:ext cx="5516357" cy="393629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Montserrat" panose="00000500000000000000" pitchFamily="50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column one content here</a:t>
            </a:r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60D8989-730E-9046-87F3-3D4DDC8BFBFD}"/>
              </a:ext>
            </a:extLst>
          </p:cNvPr>
          <p:cNvCxnSpPr/>
          <p:nvPr userDrawn="1"/>
        </p:nvCxnSpPr>
        <p:spPr>
          <a:xfrm>
            <a:off x="411159" y="1456646"/>
            <a:ext cx="752622" cy="0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79385AAE-138B-EB4F-A82C-78DD362DA76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09563" y="6539845"/>
            <a:ext cx="1328737" cy="228600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Montserrat" panose="00000500000000000000" pitchFamily="50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fld id="{08183262-C80B-8747-8319-6528E0092D4A}" type="slidenum">
              <a:rPr lang="en-GB" smtClean="0"/>
              <a:t>‹#›</a:t>
            </a:fld>
            <a:endParaRPr lang="en-US" dirty="0"/>
          </a:p>
        </p:txBody>
      </p:sp>
      <p:sp>
        <p:nvSpPr>
          <p:cNvPr id="21" name="Content Placeholder 19">
            <a:extLst>
              <a:ext uri="{FF2B5EF4-FFF2-40B4-BE49-F238E27FC236}">
                <a16:creationId xmlns:a16="http://schemas.microsoft.com/office/drawing/2014/main" id="{BC9F6496-D98E-B14B-89F1-F8C43E0579C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861752" y="6539845"/>
            <a:ext cx="2020685" cy="228600"/>
          </a:xfrm>
        </p:spPr>
        <p:txBody>
          <a:bodyPr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Montserrat" panose="00000500000000000000" pitchFamily="50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Area to insert reference here</a:t>
            </a:r>
            <a:endParaRPr lang="en-US" dirty="0"/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4F1D04AF-5A30-534C-B7F9-14918A9D67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0044" y="391533"/>
            <a:ext cx="1142393" cy="693597"/>
          </a:xfrm>
          <a:prstGeom prst="rect">
            <a:avLst/>
          </a:prstGeom>
        </p:spPr>
      </p:pic>
      <p:sp>
        <p:nvSpPr>
          <p:cNvPr id="19" name="Content Placeholder 15">
            <a:extLst>
              <a:ext uri="{FF2B5EF4-FFF2-40B4-BE49-F238E27FC236}">
                <a16:creationId xmlns:a16="http://schemas.microsoft.com/office/drawing/2014/main" id="{9072A501-B550-BD4C-89C3-5A4196CE3AD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672647" y="2287364"/>
            <a:ext cx="4209790" cy="3058983"/>
          </a:xfrm>
        </p:spPr>
        <p:txBody>
          <a:bodyPr anchor="ctr">
            <a:normAutofit/>
          </a:bodyPr>
          <a:lstStyle>
            <a:lvl1pPr marL="0" indent="0">
              <a:buNone/>
              <a:defRPr sz="1800" b="0" i="0">
                <a:latin typeface="Montserrat" pitchFamily="2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block quote here lorem ipsum dollar sit </a:t>
            </a:r>
            <a:r>
              <a:rPr lang="en-GB" dirty="0" err="1"/>
              <a:t>amet</a:t>
            </a:r>
            <a:r>
              <a:rPr lang="en-GB" dirty="0"/>
              <a:t>, avec </a:t>
            </a:r>
            <a:r>
              <a:rPr lang="en-GB" dirty="0" err="1"/>
              <a:t>consecteteur</a:t>
            </a:r>
            <a:r>
              <a:rPr lang="en-GB" dirty="0"/>
              <a:t> </a:t>
            </a:r>
            <a:r>
              <a:rPr lang="en-GB" dirty="0" err="1"/>
              <a:t>validum</a:t>
            </a:r>
            <a:r>
              <a:rPr lang="en-GB" dirty="0"/>
              <a:t> dollar </a:t>
            </a:r>
            <a:r>
              <a:rPr lang="en-GB" dirty="0" err="1"/>
              <a:t>consol</a:t>
            </a:r>
            <a:endParaRPr 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DA5D522-EF58-E541-86C5-9EFB076C2FA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32335" y="3282647"/>
            <a:ext cx="927100" cy="927100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85C80FCE-CF2B-C44B-B6DC-67702352B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9488" y="5814383"/>
            <a:ext cx="738555" cy="448408"/>
          </a:xfrm>
          <a:prstGeom prst="rect">
            <a:avLst/>
          </a:prstGeom>
        </p:spPr>
      </p:pic>
      <p:sp>
        <p:nvSpPr>
          <p:cNvPr id="23" name="Picture Placeholder 25">
            <a:extLst>
              <a:ext uri="{FF2B5EF4-FFF2-40B4-BE49-F238E27FC236}">
                <a16:creationId xmlns:a16="http://schemas.microsoft.com/office/drawing/2014/main" id="{B03ADA72-2460-214B-8E54-D02FE6A00FD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596992" y="5846903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sp>
        <p:nvSpPr>
          <p:cNvPr id="24" name="Picture Placeholder 25">
            <a:extLst>
              <a:ext uri="{FF2B5EF4-FFF2-40B4-BE49-F238E27FC236}">
                <a16:creationId xmlns:a16="http://schemas.microsoft.com/office/drawing/2014/main" id="{B7823A6F-329C-0443-923B-EBE0272883F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506454" y="5856545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sp>
        <p:nvSpPr>
          <p:cNvPr id="25" name="Picture Placeholder 25">
            <a:extLst>
              <a:ext uri="{FF2B5EF4-FFF2-40B4-BE49-F238E27FC236}">
                <a16:creationId xmlns:a16="http://schemas.microsoft.com/office/drawing/2014/main" id="{3AA83807-CC9B-5C4A-9084-B7E4EDA1AC1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415916" y="5845608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E5F25CB-97AC-B746-B2B1-66C34CAF12E9}"/>
              </a:ext>
            </a:extLst>
          </p:cNvPr>
          <p:cNvCxnSpPr>
            <a:cxnSpLocks/>
          </p:cNvCxnSpPr>
          <p:nvPr userDrawn="1"/>
        </p:nvCxnSpPr>
        <p:spPr>
          <a:xfrm>
            <a:off x="1306640" y="5845608"/>
            <a:ext cx="0" cy="417183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258453B7-F1BD-F74A-9119-55F36BE93975}"/>
              </a:ext>
            </a:extLst>
          </p:cNvPr>
          <p:cNvSpPr txBox="1"/>
          <p:nvPr userDrawn="1"/>
        </p:nvSpPr>
        <p:spPr>
          <a:xfrm>
            <a:off x="1471177" y="5819337"/>
            <a:ext cx="978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0" i="0" dirty="0">
                <a:solidFill>
                  <a:srgbClr val="043876"/>
                </a:solidFill>
                <a:latin typeface="Montserrat" pitchFamily="2" charset="77"/>
              </a:rPr>
              <a:t>Working in partnership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0" i="0" dirty="0">
                <a:solidFill>
                  <a:srgbClr val="043876"/>
                </a:solidFill>
                <a:latin typeface="Montserrat" pitchFamily="2" charset="77"/>
              </a:rPr>
              <a:t>with:</a:t>
            </a:r>
            <a:endParaRPr lang="en-US" sz="800" b="0" i="0" dirty="0">
              <a:solidFill>
                <a:srgbClr val="043876"/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74282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ull Wid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7EE79-40BD-5448-8C86-1AB0A2A40E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9488" y="308199"/>
            <a:ext cx="10147924" cy="905459"/>
          </a:xfrm>
        </p:spPr>
        <p:txBody>
          <a:bodyPr anchor="t">
            <a:normAutofit/>
          </a:bodyPr>
          <a:lstStyle>
            <a:lvl1pPr algn="l">
              <a:defRPr sz="3000" b="1" i="0">
                <a:solidFill>
                  <a:srgbClr val="043876"/>
                </a:solidFill>
                <a:latin typeface="Montserrat" pitchFamily="2" charset="77"/>
              </a:defRPr>
            </a:lvl1pPr>
          </a:lstStyle>
          <a:p>
            <a:r>
              <a:rPr lang="en-GB"/>
              <a:t>Click to add title here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EF21B4-051E-7746-BDB2-A76C21EC1ECB}"/>
              </a:ext>
            </a:extLst>
          </p:cNvPr>
          <p:cNvSpPr/>
          <p:nvPr userDrawn="1"/>
        </p:nvSpPr>
        <p:spPr>
          <a:xfrm>
            <a:off x="0" y="6549800"/>
            <a:ext cx="12192000" cy="308199"/>
          </a:xfrm>
          <a:prstGeom prst="rect">
            <a:avLst/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AF0BC64-8DE1-A146-9903-7D86FCE09C4C}"/>
              </a:ext>
            </a:extLst>
          </p:cNvPr>
          <p:cNvSpPr/>
          <p:nvPr userDrawn="1"/>
        </p:nvSpPr>
        <p:spPr>
          <a:xfrm>
            <a:off x="-1" y="6420054"/>
            <a:ext cx="12191999" cy="259492"/>
          </a:xfrm>
          <a:prstGeom prst="roundRect">
            <a:avLst>
              <a:gd name="adj" fmla="val 50000"/>
            </a:avLst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4B51372-ED21-A846-A8D9-AEDE521530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09563" y="1699635"/>
            <a:ext cx="11572875" cy="393629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Montserrat" panose="00000500000000000000" pitchFamily="50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single column content here</a:t>
            </a:r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60D8989-730E-9046-87F3-3D4DDC8BFBFD}"/>
              </a:ext>
            </a:extLst>
          </p:cNvPr>
          <p:cNvCxnSpPr/>
          <p:nvPr userDrawn="1"/>
        </p:nvCxnSpPr>
        <p:spPr>
          <a:xfrm>
            <a:off x="411159" y="1456646"/>
            <a:ext cx="752622" cy="0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79385AAE-138B-EB4F-A82C-78DD362DA76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09563" y="6539845"/>
            <a:ext cx="1328737" cy="228600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Montserrat" panose="00000500000000000000" pitchFamily="50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fld id="{08183262-C80B-8747-8319-6528E0092D4A}" type="slidenum">
              <a:rPr lang="en-GB" smtClean="0"/>
              <a:t>‹#›</a:t>
            </a:fld>
            <a:endParaRPr lang="en-US" dirty="0"/>
          </a:p>
        </p:txBody>
      </p:sp>
      <p:sp>
        <p:nvSpPr>
          <p:cNvPr id="21" name="Content Placeholder 19">
            <a:extLst>
              <a:ext uri="{FF2B5EF4-FFF2-40B4-BE49-F238E27FC236}">
                <a16:creationId xmlns:a16="http://schemas.microsoft.com/office/drawing/2014/main" id="{BC9F6496-D98E-B14B-89F1-F8C43E0579C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861752" y="6539845"/>
            <a:ext cx="2020685" cy="228600"/>
          </a:xfrm>
        </p:spPr>
        <p:txBody>
          <a:bodyPr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Montserrat" panose="00000500000000000000" pitchFamily="50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Area to insert reference here</a:t>
            </a:r>
            <a:endParaRPr lang="en-US" dirty="0"/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4F1D04AF-5A30-534C-B7F9-14918A9D67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0044" y="391533"/>
            <a:ext cx="1142393" cy="69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43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B904474-77B7-4049-9669-0487FC584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add title here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2630B-B48E-0345-BDDB-778A9D10B9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89D65F-214F-ED4D-B499-959A9C063A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056BA-488B-8444-B65D-E6C2155F3998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82CCD-7360-1146-9947-DE4B6228D0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6D5DBE-1ABE-1C4C-87FD-EE4AA45877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30632-CA6D-3C4B-B469-B449B64E6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030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rgbClr val="043876"/>
          </a:solidFill>
          <a:latin typeface="Montserrat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rgbClr val="444444"/>
          </a:solidFill>
          <a:latin typeface="Montserrat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444444"/>
          </a:solidFill>
          <a:latin typeface="Montserrat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444444"/>
          </a:solidFill>
          <a:latin typeface="Montserrat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444444"/>
          </a:solidFill>
          <a:latin typeface="Montserrat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444444"/>
          </a:solidFill>
          <a:latin typeface="Montserrat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ildline.org.uk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hyperlink" Target="http://www.fearless.org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5E600FA-1352-8D4B-AFBD-783E222357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Violence and the law</a:t>
            </a:r>
            <a:endParaRPr lang="en-US" dirty="0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A8A2D641-64EC-45DE-BBFF-F88487EEF7CA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2"/>
          <a:stretch>
            <a:fillRect/>
          </a:stretch>
        </p:blipFill>
        <p:spPr>
          <a:xfrm>
            <a:off x="859631" y="6540500"/>
            <a:ext cx="228600" cy="228600"/>
          </a:xfrm>
        </p:spPr>
      </p:pic>
      <p:pic>
        <p:nvPicPr>
          <p:cNvPr id="4" name="Picture 6" descr="Scales, Justice, Balance, Law, Judge, Court, Legal">
            <a:extLst>
              <a:ext uri="{FF2B5EF4-FFF2-40B4-BE49-F238E27FC236}">
                <a16:creationId xmlns:a16="http://schemas.microsoft.com/office/drawing/2014/main" id="{46077C42-E6F8-4892-A6E7-EEC5AD9F29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saturation sat="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237" y="1581986"/>
            <a:ext cx="3959225" cy="3970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8">
            <a:extLst>
              <a:ext uri="{FF2B5EF4-FFF2-40B4-BE49-F238E27FC236}">
                <a16:creationId xmlns:a16="http://schemas.microsoft.com/office/drawing/2014/main" id="{9F6D531F-F26C-4715-8F20-C835619EB9E7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1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4795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05472" y="3973498"/>
            <a:ext cx="10965901" cy="20467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543050" lvl="3" indent="-171450">
              <a:spcAft>
                <a:spcPts val="1200"/>
              </a:spcAft>
              <a:buSzPct val="90000"/>
              <a:buFont typeface="Wingdings" panose="05000000000000000000" pitchFamily="2" charset="2"/>
              <a:buChar char="Ø"/>
            </a:pPr>
            <a:endParaRPr lang="en-GB" sz="100" b="1" dirty="0">
              <a:latin typeface="Montserrat" panose="00000500000000000000" pitchFamily="50" charset="0"/>
            </a:endParaRPr>
          </a:p>
          <a:p>
            <a:pPr marL="914400" lvl="1" indent="-457200">
              <a:spcAft>
                <a:spcPts val="1200"/>
              </a:spcAft>
              <a:buSzPct val="90000"/>
              <a:buFont typeface="Wingdings" panose="05000000000000000000" pitchFamily="2" charset="2"/>
              <a:buChar char="Ø"/>
            </a:pPr>
            <a:r>
              <a:rPr lang="en-GB" sz="2400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</a:rPr>
              <a:t>identify when an aggressive behaviour becomes criminal</a:t>
            </a:r>
            <a:endParaRPr lang="en-GB" sz="2400" dirty="0">
              <a:latin typeface="Montserrat" panose="00000500000000000000" pitchFamily="50" charset="0"/>
            </a:endParaRPr>
          </a:p>
          <a:p>
            <a:pPr marL="914400" lvl="1" indent="-457200">
              <a:spcAft>
                <a:spcPts val="1200"/>
              </a:spcAft>
              <a:buSzPct val="90000"/>
              <a:buFont typeface="Wingdings" panose="05000000000000000000" pitchFamily="2" charset="2"/>
              <a:buChar char="Ø"/>
            </a:pPr>
            <a:r>
              <a:rPr lang="en-GB" sz="2400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</a:rPr>
              <a:t>explain the legal consequences of violent behaviour</a:t>
            </a:r>
            <a:endParaRPr lang="en-GB" sz="2400" dirty="0">
              <a:latin typeface="Montserrat" panose="00000500000000000000" pitchFamily="50" charset="0"/>
            </a:endParaRPr>
          </a:p>
          <a:p>
            <a:pPr marL="914400" lvl="1" indent="-457200">
              <a:spcAft>
                <a:spcPts val="1200"/>
              </a:spcAft>
              <a:buSzPct val="90000"/>
              <a:buFont typeface="Wingdings" panose="05000000000000000000" pitchFamily="2" charset="2"/>
              <a:buChar char="Ø"/>
            </a:pPr>
            <a:r>
              <a:rPr lang="en-GB" sz="2400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</a:rPr>
              <a:t>describe the role of the police in enforcing the law in relation to violence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9563" y="1762291"/>
            <a:ext cx="9585369" cy="21852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SzPct val="202000"/>
            </a:pPr>
            <a:r>
              <a:rPr lang="en-GB" sz="2800" b="1" dirty="0">
                <a:latin typeface="Montserrat" panose="00000500000000000000" pitchFamily="50" charset="0"/>
              </a:rPr>
              <a:t>We are learning about the law in relation to violent behaviour and the risks and consequences of this</a:t>
            </a:r>
          </a:p>
          <a:p>
            <a:pPr>
              <a:buSzPct val="202000"/>
            </a:pPr>
            <a:endParaRPr lang="en-GB" sz="2800" b="1" dirty="0">
              <a:latin typeface="Montserrat" panose="00000500000000000000" pitchFamily="50" charset="0"/>
            </a:endParaRPr>
          </a:p>
          <a:p>
            <a:pPr>
              <a:buSzPct val="202000"/>
            </a:pPr>
            <a:r>
              <a:rPr lang="en-GB" sz="2400" dirty="0">
                <a:latin typeface="Montserrat" panose="00000500000000000000" pitchFamily="50" charset="0"/>
              </a:rPr>
              <a:t>You will be able to:</a:t>
            </a:r>
          </a:p>
        </p:txBody>
      </p:sp>
      <p:sp>
        <p:nvSpPr>
          <p:cNvPr id="15" name="Title 3"/>
          <p:cNvSpPr>
            <a:spLocks noGrp="1"/>
          </p:cNvSpPr>
          <p:nvPr>
            <p:ph type="ctrTitle"/>
          </p:nvPr>
        </p:nvSpPr>
        <p:spPr>
          <a:xfrm>
            <a:off x="309488" y="308199"/>
            <a:ext cx="10147924" cy="905459"/>
          </a:xfrm>
        </p:spPr>
        <p:txBody>
          <a:bodyPr/>
          <a:lstStyle/>
          <a:p>
            <a:r>
              <a:rPr lang="en-GB" dirty="0"/>
              <a:t>Learning objectives and outcomes</a:t>
            </a:r>
          </a:p>
        </p:txBody>
      </p:sp>
      <p:sp>
        <p:nvSpPr>
          <p:cNvPr id="8" name="Content Placeholder 8">
            <a:extLst>
              <a:ext uri="{FF2B5EF4-FFF2-40B4-BE49-F238E27FC236}">
                <a16:creationId xmlns:a16="http://schemas.microsoft.com/office/drawing/2014/main" id="{3CD4CCD4-E909-4635-BC84-730291CD690C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2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163C2-8E2C-4A29-BD49-CA8A85ED25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Key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FADBD6-2020-45AD-B31A-8AC84BF9C99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9564" y="1699635"/>
            <a:ext cx="11349036" cy="3936293"/>
          </a:xfrm>
        </p:spPr>
        <p:txBody>
          <a:bodyPr>
            <a:normAutofit fontScale="92500"/>
          </a:bodyPr>
          <a:lstStyle/>
          <a:p>
            <a:pPr>
              <a:lnSpc>
                <a:spcPts val="3900"/>
              </a:lnSpc>
            </a:pPr>
            <a:r>
              <a:rPr lang="en-GB" sz="3200" dirty="0"/>
              <a:t>Working on your own, create a mind map of the effects of violent behaviour. You could include your thoughts about: </a:t>
            </a:r>
          </a:p>
          <a:p>
            <a:pPr>
              <a:lnSpc>
                <a:spcPts val="3900"/>
              </a:lnSpc>
            </a:pPr>
            <a:endParaRPr lang="en-GB" sz="1300" dirty="0"/>
          </a:p>
          <a:p>
            <a:pPr marL="514350" indent="-514350">
              <a:lnSpc>
                <a:spcPts val="3900"/>
              </a:lnSpc>
              <a:buFont typeface="+mj-lt"/>
              <a:buAutoNum type="arabicPeriod"/>
            </a:pPr>
            <a:r>
              <a:rPr lang="en-GB" sz="3200" dirty="0"/>
              <a:t>What laws about violent behaviour are you aware of?</a:t>
            </a:r>
          </a:p>
          <a:p>
            <a:pPr marL="514350" indent="-514350">
              <a:lnSpc>
                <a:spcPts val="3900"/>
              </a:lnSpc>
              <a:buFont typeface="+mj-lt"/>
              <a:buAutoNum type="arabicPeriod"/>
            </a:pPr>
            <a:r>
              <a:rPr lang="en-GB" sz="3200" dirty="0"/>
              <a:t>What are the consequences of breaking these laws?</a:t>
            </a:r>
          </a:p>
          <a:p>
            <a:pPr marL="514350" indent="-514350">
              <a:lnSpc>
                <a:spcPts val="3900"/>
              </a:lnSpc>
              <a:buFont typeface="+mj-lt"/>
              <a:buAutoNum type="arabicPeriod"/>
            </a:pPr>
            <a:r>
              <a:rPr lang="en-GB" sz="3200" dirty="0"/>
              <a:t>What might the wider effects of violent behaviour be?</a:t>
            </a:r>
          </a:p>
        </p:txBody>
      </p:sp>
      <p:sp>
        <p:nvSpPr>
          <p:cNvPr id="5" name="Content Placeholder 8">
            <a:extLst>
              <a:ext uri="{FF2B5EF4-FFF2-40B4-BE49-F238E27FC236}">
                <a16:creationId xmlns:a16="http://schemas.microsoft.com/office/drawing/2014/main" id="{312F9112-13E4-4A24-BA7A-CDB313A9835E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3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452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82A9C-1362-4B3D-9A9D-B1E97239DC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Is it a crime?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E2F59B5-B568-4F58-89C7-74EAC2B6145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9563" y="1699635"/>
            <a:ext cx="5568723" cy="4586865"/>
          </a:xfrm>
        </p:spPr>
        <p:txBody>
          <a:bodyPr>
            <a:normAutofit/>
          </a:bodyPr>
          <a:lstStyle/>
          <a:p>
            <a:pPr>
              <a:lnSpc>
                <a:spcPts val="4000"/>
              </a:lnSpc>
            </a:pPr>
            <a:r>
              <a:rPr lang="en-GB" sz="2800" dirty="0"/>
              <a:t>Read the scenario cards.</a:t>
            </a:r>
          </a:p>
          <a:p>
            <a:pPr>
              <a:lnSpc>
                <a:spcPts val="4000"/>
              </a:lnSpc>
            </a:pPr>
            <a:r>
              <a:rPr lang="en-GB" sz="2800" dirty="0"/>
              <a:t>As a group, sort the cards into two piles:</a:t>
            </a:r>
          </a:p>
          <a:p>
            <a:pPr marL="457200" indent="-457200">
              <a:lnSpc>
                <a:spcPts val="4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Example of behaviour that is a crime.</a:t>
            </a:r>
          </a:p>
          <a:p>
            <a:pPr marL="457200" indent="-457200">
              <a:lnSpc>
                <a:spcPts val="40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Examples of behaviour that is not a crime.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B3B77F0-922A-4355-BC94-455951F638C6}"/>
              </a:ext>
            </a:extLst>
          </p:cNvPr>
          <p:cNvSpPr/>
          <p:nvPr/>
        </p:nvSpPr>
        <p:spPr>
          <a:xfrm rot="609847">
            <a:off x="5962898" y="1100701"/>
            <a:ext cx="3004331" cy="1459758"/>
          </a:xfrm>
          <a:prstGeom prst="roundRect">
            <a:avLst/>
          </a:prstGeom>
          <a:solidFill>
            <a:srgbClr val="43BAC3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bg1"/>
                </a:solidFill>
              </a:rPr>
              <a:t>Nic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056F5BA-03EE-484A-8C3C-F8F8384FA8E1}"/>
              </a:ext>
            </a:extLst>
          </p:cNvPr>
          <p:cNvSpPr/>
          <p:nvPr/>
        </p:nvSpPr>
        <p:spPr>
          <a:xfrm rot="20609600">
            <a:off x="8489434" y="4074049"/>
            <a:ext cx="3004331" cy="1459758"/>
          </a:xfrm>
          <a:prstGeom prst="roundRect">
            <a:avLst/>
          </a:prstGeom>
          <a:solidFill>
            <a:srgbClr val="43BAC3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>
                <a:solidFill>
                  <a:schemeClr val="bg1"/>
                </a:solidFill>
              </a:rPr>
              <a:t>Abe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AFE5D076-7D22-4332-A7A4-0FB11B619D42}"/>
              </a:ext>
            </a:extLst>
          </p:cNvPr>
          <p:cNvSpPr/>
          <p:nvPr/>
        </p:nvSpPr>
        <p:spPr>
          <a:xfrm rot="19597115">
            <a:off x="8306483" y="3359483"/>
            <a:ext cx="3004331" cy="1459758"/>
          </a:xfrm>
          <a:prstGeom prst="roundRect">
            <a:avLst/>
          </a:prstGeom>
          <a:solidFill>
            <a:srgbClr val="43BAC3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>
                <a:solidFill>
                  <a:schemeClr val="bg1"/>
                </a:solidFill>
              </a:rPr>
              <a:t>Levi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67A1D1E3-D0F2-4979-B331-9F0CD3AC3182}"/>
              </a:ext>
            </a:extLst>
          </p:cNvPr>
          <p:cNvSpPr/>
          <p:nvPr/>
        </p:nvSpPr>
        <p:spPr>
          <a:xfrm rot="20444359">
            <a:off x="6273517" y="546749"/>
            <a:ext cx="3004331" cy="1459758"/>
          </a:xfrm>
          <a:prstGeom prst="roundRect">
            <a:avLst/>
          </a:prstGeom>
          <a:solidFill>
            <a:srgbClr val="43BAC3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bg1"/>
                </a:solidFill>
              </a:rPr>
              <a:t>Charlie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E50FFFB-F591-4CE3-8C38-7AE4F3B8C46A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4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155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82A9C-1362-4B3D-9A9D-B1E97239DC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Legal consequences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E2F59B5-B568-4F58-89C7-74EAC2B6145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9563" y="1699635"/>
            <a:ext cx="6675437" cy="5615565"/>
          </a:xfrm>
        </p:spPr>
        <p:txBody>
          <a:bodyPr>
            <a:normAutofit/>
          </a:bodyPr>
          <a:lstStyle/>
          <a:p>
            <a:pPr>
              <a:lnSpc>
                <a:spcPts val="3600"/>
              </a:lnSpc>
            </a:pPr>
            <a:r>
              <a:rPr lang="en-GB" sz="2800" dirty="0"/>
              <a:t>Separate out the cards for the following characters:</a:t>
            </a:r>
          </a:p>
          <a:p>
            <a:pPr marL="457200" indent="-457200">
              <a:lnSpc>
                <a:spcPts val="36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Levi</a:t>
            </a:r>
          </a:p>
          <a:p>
            <a:pPr marL="457200" indent="-457200">
              <a:lnSpc>
                <a:spcPts val="36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Zoe</a:t>
            </a:r>
          </a:p>
          <a:p>
            <a:pPr marL="457200" indent="-457200">
              <a:lnSpc>
                <a:spcPts val="36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Clara</a:t>
            </a:r>
          </a:p>
          <a:p>
            <a:pPr marL="457200" indent="-457200">
              <a:lnSpc>
                <a:spcPts val="36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Kelsey and Riley</a:t>
            </a:r>
          </a:p>
          <a:p>
            <a:pPr marL="457200" indent="-457200">
              <a:lnSpc>
                <a:spcPts val="36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Abe</a:t>
            </a:r>
          </a:p>
          <a:p>
            <a:pPr marL="457200" indent="-457200">
              <a:lnSpc>
                <a:spcPts val="3600"/>
              </a:lnSpc>
              <a:buFont typeface="Arial" panose="020B0604020202020204" pitchFamily="34" charset="0"/>
              <a:buChar char="•"/>
            </a:pPr>
            <a:r>
              <a:rPr lang="en-GB" sz="2800" dirty="0"/>
              <a:t>Nic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F00977A-8B79-4BF8-A237-BFCE30C47462}"/>
              </a:ext>
            </a:extLst>
          </p:cNvPr>
          <p:cNvSpPr txBox="1">
            <a:spLocks/>
          </p:cNvSpPr>
          <p:nvPr/>
        </p:nvSpPr>
        <p:spPr>
          <a:xfrm>
            <a:off x="6096000" y="1701098"/>
            <a:ext cx="5820908" cy="56155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444444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600"/>
              </a:lnSpc>
            </a:pPr>
            <a:r>
              <a:rPr lang="en-GB" sz="2800" dirty="0">
                <a:latin typeface="Montserrat" panose="00000500000000000000" pitchFamily="50" charset="0"/>
              </a:rPr>
              <a:t>In your groups, match the description card to the scenario.</a:t>
            </a:r>
          </a:p>
          <a:p>
            <a:pPr>
              <a:lnSpc>
                <a:spcPts val="3600"/>
              </a:lnSpc>
            </a:pPr>
            <a:r>
              <a:rPr lang="en-GB" sz="2800" dirty="0">
                <a:latin typeface="Montserrat" panose="00000500000000000000" pitchFamily="50" charset="0"/>
              </a:rPr>
              <a:t>Then try to match the legal consequence card.</a:t>
            </a:r>
          </a:p>
          <a:p>
            <a:pPr>
              <a:lnSpc>
                <a:spcPts val="3600"/>
              </a:lnSpc>
            </a:pPr>
            <a:endParaRPr lang="en-GB" sz="2800" dirty="0">
              <a:latin typeface="Montserrat" panose="00000500000000000000" pitchFamily="50" charset="0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A9E16D0-0F28-4E53-AF6D-F6EFAA9FA311}"/>
              </a:ext>
            </a:extLst>
          </p:cNvPr>
          <p:cNvSpPr/>
          <p:nvPr/>
        </p:nvSpPr>
        <p:spPr>
          <a:xfrm>
            <a:off x="4520665" y="4996543"/>
            <a:ext cx="2037727" cy="1088640"/>
          </a:xfrm>
          <a:prstGeom prst="roundRect">
            <a:avLst/>
          </a:prstGeom>
          <a:solidFill>
            <a:srgbClr val="43BAC3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bg1"/>
                </a:solidFill>
              </a:rPr>
              <a:t>Character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6C5964F-486C-43EB-86B9-F40A62CE35C8}"/>
              </a:ext>
            </a:extLst>
          </p:cNvPr>
          <p:cNvSpPr/>
          <p:nvPr/>
        </p:nvSpPr>
        <p:spPr>
          <a:xfrm>
            <a:off x="6985000" y="4996543"/>
            <a:ext cx="2037727" cy="108864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43BAC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43BAC3"/>
                </a:solidFill>
              </a:rPr>
              <a:t>Common assault</a:t>
            </a:r>
            <a:endParaRPr lang="en-GB" sz="2000" b="1" dirty="0">
              <a:solidFill>
                <a:srgbClr val="43BAC3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0D03F23-C99B-46D5-89F6-E56181A74C47}"/>
              </a:ext>
            </a:extLst>
          </p:cNvPr>
          <p:cNvSpPr/>
          <p:nvPr/>
        </p:nvSpPr>
        <p:spPr>
          <a:xfrm>
            <a:off x="9450954" y="4996543"/>
            <a:ext cx="2037727" cy="108864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4387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43876"/>
                </a:solidFill>
              </a:rPr>
              <a:t>Legal consequence</a:t>
            </a:r>
            <a:endParaRPr lang="en-GB" sz="2000" b="1" dirty="0">
              <a:solidFill>
                <a:srgbClr val="043876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63BF3CE-9995-464F-B0D4-967293222751}"/>
              </a:ext>
            </a:extLst>
          </p:cNvPr>
          <p:cNvSpPr/>
          <p:nvPr/>
        </p:nvSpPr>
        <p:spPr>
          <a:xfrm rot="20629518">
            <a:off x="4278458" y="4452222"/>
            <a:ext cx="2037727" cy="1088640"/>
          </a:xfrm>
          <a:prstGeom prst="roundRect">
            <a:avLst/>
          </a:prstGeom>
          <a:solidFill>
            <a:srgbClr val="43BAC3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bg1"/>
                </a:solidFill>
              </a:rPr>
              <a:t>Character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9FC0DD6-828D-4EB3-95C4-6E4FAC7B9713}"/>
              </a:ext>
            </a:extLst>
          </p:cNvPr>
          <p:cNvCxnSpPr/>
          <p:nvPr/>
        </p:nvCxnSpPr>
        <p:spPr>
          <a:xfrm>
            <a:off x="6427485" y="5540863"/>
            <a:ext cx="818889" cy="0"/>
          </a:xfrm>
          <a:prstGeom prst="straightConnector1">
            <a:avLst/>
          </a:prstGeom>
          <a:ln w="76200">
            <a:solidFill>
              <a:srgbClr val="0438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6655561-15A4-4ED7-877A-AD37D7497A7A}"/>
              </a:ext>
            </a:extLst>
          </p:cNvPr>
          <p:cNvCxnSpPr/>
          <p:nvPr/>
        </p:nvCxnSpPr>
        <p:spPr>
          <a:xfrm>
            <a:off x="8880634" y="5540863"/>
            <a:ext cx="818889" cy="0"/>
          </a:xfrm>
          <a:prstGeom prst="straightConnector1">
            <a:avLst/>
          </a:prstGeom>
          <a:ln w="76200">
            <a:solidFill>
              <a:srgbClr val="0438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8">
            <a:extLst>
              <a:ext uri="{FF2B5EF4-FFF2-40B4-BE49-F238E27FC236}">
                <a16:creationId xmlns:a16="http://schemas.microsoft.com/office/drawing/2014/main" id="{E4D96281-A085-4856-89B5-08C39DC3C2D3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5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242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C8C677FF-C7AC-461C-90D2-274F836C712C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748134" y="2953557"/>
            <a:ext cx="2123864" cy="185838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9882A9C-1362-4B3D-9A9D-B1E97239DC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Wider effects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E2F59B5-B568-4F58-89C7-74EAC2B6145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017511" y="1629052"/>
            <a:ext cx="7575775" cy="4383665"/>
          </a:xfrm>
        </p:spPr>
        <p:txBody>
          <a:bodyPr>
            <a:normAutofit/>
          </a:bodyPr>
          <a:lstStyle/>
          <a:p>
            <a:pPr>
              <a:lnSpc>
                <a:spcPts val="3800"/>
              </a:lnSpc>
              <a:spcBef>
                <a:spcPts val="1800"/>
              </a:spcBef>
            </a:pPr>
            <a:r>
              <a:rPr lang="en-GB" sz="2800" dirty="0"/>
              <a:t>Divide your page into four and consider how violent behaviour and related criminal records might affect a person’s…</a:t>
            </a:r>
          </a:p>
          <a:p>
            <a:pPr marL="514350" indent="-514350">
              <a:lnSpc>
                <a:spcPts val="3600"/>
              </a:lnSpc>
              <a:spcBef>
                <a:spcPts val="1800"/>
              </a:spcBef>
              <a:buFont typeface="+mj-lt"/>
              <a:buAutoNum type="arabicPeriod"/>
            </a:pPr>
            <a:r>
              <a:rPr lang="en-GB" sz="2800" dirty="0"/>
              <a:t>Personal safety and health</a:t>
            </a:r>
          </a:p>
          <a:p>
            <a:pPr marL="514350" indent="-514350">
              <a:lnSpc>
                <a:spcPts val="3600"/>
              </a:lnSpc>
              <a:spcBef>
                <a:spcPts val="1800"/>
              </a:spcBef>
              <a:buFont typeface="+mj-lt"/>
              <a:buAutoNum type="arabicPeriod"/>
            </a:pPr>
            <a:r>
              <a:rPr lang="en-GB" sz="2800" dirty="0"/>
              <a:t>Career and education opportunities</a:t>
            </a:r>
          </a:p>
          <a:p>
            <a:pPr marL="514350" indent="-514350">
              <a:lnSpc>
                <a:spcPts val="3600"/>
              </a:lnSpc>
              <a:spcBef>
                <a:spcPts val="1800"/>
              </a:spcBef>
              <a:buFont typeface="+mj-lt"/>
              <a:buAutoNum type="arabicPeriod"/>
            </a:pPr>
            <a:r>
              <a:rPr lang="en-GB" sz="2800" dirty="0"/>
              <a:t>Personal life and relationships</a:t>
            </a:r>
          </a:p>
          <a:p>
            <a:pPr marL="514350" indent="-514350">
              <a:lnSpc>
                <a:spcPts val="3600"/>
              </a:lnSpc>
              <a:spcBef>
                <a:spcPts val="1800"/>
              </a:spcBef>
              <a:buFont typeface="+mj-lt"/>
              <a:buAutoNum type="arabicPeriod"/>
            </a:pPr>
            <a:r>
              <a:rPr lang="en-GB" sz="2800" dirty="0"/>
              <a:t>Wider community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4DD400A-98B1-49AD-B720-D82A8CF063F2}"/>
              </a:ext>
            </a:extLst>
          </p:cNvPr>
          <p:cNvPicPr/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55" y="1736980"/>
            <a:ext cx="1809026" cy="162244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E4CBDB6-0F72-4240-9F5C-9BF0E20CF16A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46574" y="4576003"/>
            <a:ext cx="1503387" cy="1143983"/>
          </a:xfrm>
          <a:prstGeom prst="rect">
            <a:avLst/>
          </a:prstGeom>
        </p:spPr>
      </p:pic>
      <p:sp>
        <p:nvSpPr>
          <p:cNvPr id="7" name="Content Placeholder 8">
            <a:extLst>
              <a:ext uri="{FF2B5EF4-FFF2-40B4-BE49-F238E27FC236}">
                <a16:creationId xmlns:a16="http://schemas.microsoft.com/office/drawing/2014/main" id="{0013FEA9-5C56-4B3C-88ED-102CEBC574F2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6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784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163C2-8E2C-4A29-BD49-CA8A85ED25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Key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FADBD6-2020-45AD-B31A-8AC84BF9C99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9564" y="1699635"/>
            <a:ext cx="11577636" cy="3936293"/>
          </a:xfrm>
        </p:spPr>
        <p:txBody>
          <a:bodyPr>
            <a:normAutofit/>
          </a:bodyPr>
          <a:lstStyle/>
          <a:p>
            <a:pPr>
              <a:lnSpc>
                <a:spcPts val="4100"/>
              </a:lnSpc>
            </a:pPr>
            <a:r>
              <a:rPr lang="en-GB" sz="2800" dirty="0"/>
              <a:t>Look at your mind map the start of the lesson.</a:t>
            </a:r>
          </a:p>
          <a:p>
            <a:pPr>
              <a:lnSpc>
                <a:spcPts val="4100"/>
              </a:lnSpc>
            </a:pPr>
            <a:r>
              <a:rPr lang="en-GB" sz="2800" dirty="0"/>
              <a:t>Is there anything you would like to add or change?</a:t>
            </a:r>
          </a:p>
          <a:p>
            <a:r>
              <a:rPr lang="en-GB" sz="2800" dirty="0"/>
              <a:t> </a:t>
            </a:r>
          </a:p>
        </p:txBody>
      </p:sp>
      <p:pic>
        <p:nvPicPr>
          <p:cNvPr id="13" name="Picture 2" descr="Help, Information, Question, Tip, Tooltip, Wonder">
            <a:extLst>
              <a:ext uri="{FF2B5EF4-FFF2-40B4-BE49-F238E27FC236}">
                <a16:creationId xmlns:a16="http://schemas.microsoft.com/office/drawing/2014/main" id="{03732F20-EB3C-4DF8-B4DE-3EC55B932E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975" y="3204150"/>
            <a:ext cx="2992049" cy="299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F6809CC5-4AEB-4CF3-BA36-AB96053D1A19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7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786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68697" y="1876406"/>
            <a:ext cx="9393450" cy="3556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</a:rPr>
              <a:t>Speak to a tutor, head of year or other trusted member of staff in the school</a:t>
            </a:r>
          </a:p>
          <a:p>
            <a:pPr lvl="0"/>
            <a:endParaRPr lang="en-GB" sz="2800" dirty="0">
              <a:latin typeface="Montserrat" panose="00000500000000000000" pitchFamily="50" charset="0"/>
              <a:ea typeface="Lato" panose="020B0604020202020204" charset="0"/>
              <a:cs typeface="Lato" panose="020B0604020202020204" charset="0"/>
            </a:endParaRPr>
          </a:p>
          <a:p>
            <a:pPr lvl="0"/>
            <a:r>
              <a:rPr lang="en-GB" sz="2800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</a:rPr>
              <a:t>Contact Childline </a:t>
            </a:r>
            <a:r>
              <a:rPr lang="en-GB" sz="2800" u="sng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  <a:hlinkClick r:id="rId3"/>
              </a:rPr>
              <a:t>www.childline.org.uk</a:t>
            </a:r>
            <a:r>
              <a:rPr lang="en-GB" sz="2800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</a:rPr>
              <a:t> 0800 1111</a:t>
            </a:r>
          </a:p>
          <a:p>
            <a:pPr lvl="0"/>
            <a:endParaRPr lang="en-GB" sz="2800" dirty="0">
              <a:latin typeface="Montserrat" panose="00000500000000000000" pitchFamily="50" charset="0"/>
              <a:ea typeface="Lato" panose="020B0604020202020204" charset="0"/>
              <a:cs typeface="Lato" panose="020B0604020202020204" charset="0"/>
            </a:endParaRPr>
          </a:p>
          <a:p>
            <a:pPr lvl="0"/>
            <a:r>
              <a:rPr lang="en-GB" sz="2800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</a:rPr>
              <a:t>Further information is available via Fearless</a:t>
            </a:r>
          </a:p>
          <a:p>
            <a:pPr lvl="0"/>
            <a:r>
              <a:rPr lang="en-GB" sz="2800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  <a:hlinkClick r:id="rId4"/>
              </a:rPr>
              <a:t>www.fearless.org</a:t>
            </a:r>
            <a:endParaRPr lang="en-GB" sz="2800" dirty="0">
              <a:latin typeface="Montserrat" panose="00000500000000000000" pitchFamily="50" charset="0"/>
              <a:ea typeface="Lato" panose="020B0604020202020204" charset="0"/>
              <a:cs typeface="Lato" panose="020B0604020202020204" charset="0"/>
            </a:endParaRPr>
          </a:p>
          <a:p>
            <a:pPr>
              <a:lnSpc>
                <a:spcPct val="115000"/>
              </a:lnSpc>
            </a:pPr>
            <a:endParaRPr lang="en-GB" sz="2800" dirty="0">
              <a:latin typeface="Montserrat" panose="00000500000000000000" pitchFamily="50" charset="0"/>
              <a:ea typeface="Lato" panose="020B0604020202020204" charset="0"/>
              <a:cs typeface="Lato" panose="020B0604020202020204" charset="0"/>
            </a:endParaRPr>
          </a:p>
        </p:txBody>
      </p:sp>
      <p:sp>
        <p:nvSpPr>
          <p:cNvPr id="14" name="Title 3"/>
          <p:cNvSpPr>
            <a:spLocks noGrp="1"/>
          </p:cNvSpPr>
          <p:nvPr>
            <p:ph type="ctrTitle"/>
          </p:nvPr>
        </p:nvSpPr>
        <p:spPr>
          <a:xfrm>
            <a:off x="309488" y="308199"/>
            <a:ext cx="10147924" cy="905459"/>
          </a:xfrm>
        </p:spPr>
        <p:txBody>
          <a:bodyPr/>
          <a:lstStyle/>
          <a:p>
            <a:r>
              <a:rPr lang="en-GB" dirty="0"/>
              <a:t>Further support</a:t>
            </a:r>
          </a:p>
        </p:txBody>
      </p:sp>
      <p:pic>
        <p:nvPicPr>
          <p:cNvPr id="6146" name="Picture 2" descr="Mentor Icon, Tutor Icon, Mentor, Tutor, Mentori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3689" y="3298366"/>
            <a:ext cx="2797467" cy="2797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084F7303-BAF7-43AA-8464-5138E1249F26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8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899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0126E-7C66-4B11-BC2B-F50EA85285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Extension: What causes fights?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50F0C9-E6C0-4D28-969E-247A5A5CE1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9563" y="1699635"/>
            <a:ext cx="5265737" cy="3936293"/>
          </a:xfrm>
        </p:spPr>
        <p:txBody>
          <a:bodyPr>
            <a:normAutofit/>
          </a:bodyPr>
          <a:lstStyle/>
          <a:p>
            <a:pPr>
              <a:lnSpc>
                <a:spcPts val="4000"/>
              </a:lnSpc>
            </a:pPr>
            <a:r>
              <a:rPr lang="en-GB" sz="2800" dirty="0">
                <a:latin typeface="Montserrat"/>
              </a:rPr>
              <a:t>Keep an eye out for depictions of fictional fights on TV or reports in the news.</a:t>
            </a:r>
          </a:p>
          <a:p>
            <a:pPr marL="457200" indent="-457200">
              <a:lnSpc>
                <a:spcPts val="4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latin typeface="Montserrat"/>
              </a:rPr>
              <a:t>Where did the fight start in this depiction? </a:t>
            </a:r>
          </a:p>
          <a:p>
            <a:pPr marL="457200" indent="-457200">
              <a:lnSpc>
                <a:spcPts val="40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latin typeface="Montserrat"/>
              </a:rPr>
              <a:t>Was it resolved afterwards? If so, how?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58A8A22-D29A-41AA-9B64-22511C3DC57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988783" y="1113236"/>
            <a:ext cx="2946827" cy="294682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56F1AC8-4E4E-45FB-ACC9-C36CC6E1F75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 b="18572"/>
          <a:stretch/>
        </p:blipFill>
        <p:spPr>
          <a:xfrm>
            <a:off x="7462196" y="1546346"/>
            <a:ext cx="5644342" cy="4596037"/>
          </a:xfrm>
          <a:prstGeom prst="rect">
            <a:avLst/>
          </a:prstGeom>
        </p:spPr>
      </p:pic>
      <p:sp>
        <p:nvSpPr>
          <p:cNvPr id="8" name="Content Placeholder 8">
            <a:extLst>
              <a:ext uri="{FF2B5EF4-FFF2-40B4-BE49-F238E27FC236}">
                <a16:creationId xmlns:a16="http://schemas.microsoft.com/office/drawing/2014/main" id="{83AAFF32-8215-4E2A-BFCE-A31E2BE2C3D8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9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25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356</Words>
  <Application>Microsoft Office PowerPoint</Application>
  <PresentationFormat>Widescreen</PresentationFormat>
  <Paragraphs>70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Lato</vt:lpstr>
      <vt:lpstr>Montserrat</vt:lpstr>
      <vt:lpstr>Wingdings</vt:lpstr>
      <vt:lpstr>Office Theme</vt:lpstr>
      <vt:lpstr>Violence and the law</vt:lpstr>
      <vt:lpstr>Learning objectives and outcomes</vt:lpstr>
      <vt:lpstr>Key questions</vt:lpstr>
      <vt:lpstr>Is it a crime?</vt:lpstr>
      <vt:lpstr>Legal consequences</vt:lpstr>
      <vt:lpstr>Wider effects</vt:lpstr>
      <vt:lpstr>Key questions</vt:lpstr>
      <vt:lpstr>Further support</vt:lpstr>
      <vt:lpstr>Extension: What causes fights?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Franklin</dc:creator>
  <cp:lastModifiedBy>Sam Harvey</cp:lastModifiedBy>
  <cp:revision>117</cp:revision>
  <dcterms:created xsi:type="dcterms:W3CDTF">2021-02-16T12:45:03Z</dcterms:created>
  <dcterms:modified xsi:type="dcterms:W3CDTF">2021-06-29T14:41:08Z</dcterms:modified>
</cp:coreProperties>
</file>