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0"/>
  </p:notesMasterIdLst>
  <p:sldIdLst>
    <p:sldId id="267" r:id="rId2"/>
    <p:sldId id="269" r:id="rId3"/>
    <p:sldId id="282" r:id="rId4"/>
    <p:sldId id="280" r:id="rId5"/>
    <p:sldId id="273" r:id="rId6"/>
    <p:sldId id="284" r:id="rId7"/>
    <p:sldId id="285" r:id="rId8"/>
    <p:sldId id="292" r:id="rId9"/>
    <p:sldId id="293" r:id="rId10"/>
    <p:sldId id="294" r:id="rId11"/>
    <p:sldId id="296" r:id="rId12"/>
    <p:sldId id="295" r:id="rId13"/>
    <p:sldId id="289" r:id="rId14"/>
    <p:sldId id="290" r:id="rId15"/>
    <p:sldId id="291" r:id="rId16"/>
    <p:sldId id="276" r:id="rId17"/>
    <p:sldId id="275" r:id="rId18"/>
    <p:sldId id="279" r:id="rId19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Lato" panose="020F0502020204030203" pitchFamily="34" charset="0"/>
      <p:regular r:id="rId25"/>
      <p:bold r:id="rId26"/>
      <p:italic r:id="rId27"/>
      <p:boldItalic r:id="rId28"/>
    </p:embeddedFont>
    <p:embeddedFont>
      <p:font typeface="Montserrat" panose="00000500000000000000" pitchFamily="50" charset="0"/>
      <p:regular r:id="rId29"/>
      <p:bold r:id="rId30"/>
    </p:embeddedFont>
    <p:embeddedFont>
      <p:font typeface="Segoe Print" panose="02000600000000000000" pitchFamily="2" charset="0"/>
      <p:regular r:id="rId31"/>
      <p:bold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e Bell" initials="AB" lastIdx="3" clrIdx="0">
    <p:extLst>
      <p:ext uri="{19B8F6BF-5375-455C-9EA6-DF929625EA0E}">
        <p15:presenceInfo xmlns:p15="http://schemas.microsoft.com/office/powerpoint/2012/main" userId="S-1-5-21-1285066173-1815393381-3561576999-2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876"/>
    <a:srgbClr val="43BAC3"/>
    <a:srgbClr val="444444"/>
    <a:srgbClr val="082A52"/>
    <a:srgbClr val="EDE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7"/>
    <p:restoredTop sz="85315" autoAdjust="0"/>
  </p:normalViewPr>
  <p:slideViewPr>
    <p:cSldViewPr snapToGrid="0" snapToObjects="1">
      <p:cViewPr varScale="1">
        <p:scale>
          <a:sx n="74" d="100"/>
          <a:sy n="74" d="100"/>
        </p:scale>
        <p:origin x="1166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7AA12-3E53-46A7-BA84-1045B2BAA993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23B2C-0604-4766-9BF5-54618D513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061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034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6175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4533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043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3630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321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816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106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4730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58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330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391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99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2229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283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552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840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DB251-18AC-41D5-959F-F289AB91753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812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7EE79-40BD-5448-8C86-1AB0A2A40E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9488" y="308199"/>
            <a:ext cx="10147924" cy="905459"/>
          </a:xfrm>
        </p:spPr>
        <p:txBody>
          <a:bodyPr anchor="t">
            <a:normAutofit/>
          </a:bodyPr>
          <a:lstStyle>
            <a:lvl1pPr algn="l">
              <a:defRPr sz="3000" b="1" i="0">
                <a:solidFill>
                  <a:srgbClr val="043876"/>
                </a:solidFill>
                <a:latin typeface="Montserrat" pitchFamily="2" charset="77"/>
              </a:defRPr>
            </a:lvl1pPr>
          </a:lstStyle>
          <a:p>
            <a:r>
              <a:rPr lang="en-GB"/>
              <a:t>Click to add title here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EF21B4-051E-7746-BDB2-A76C21EC1ECB}"/>
              </a:ext>
            </a:extLst>
          </p:cNvPr>
          <p:cNvSpPr/>
          <p:nvPr userDrawn="1"/>
        </p:nvSpPr>
        <p:spPr>
          <a:xfrm>
            <a:off x="0" y="6549800"/>
            <a:ext cx="12192000" cy="308199"/>
          </a:xfrm>
          <a:prstGeom prst="rect">
            <a:avLst/>
          </a:prstGeom>
          <a:solidFill>
            <a:srgbClr val="082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AF0BC64-8DE1-A146-9903-7D86FCE09C4C}"/>
              </a:ext>
            </a:extLst>
          </p:cNvPr>
          <p:cNvSpPr/>
          <p:nvPr userDrawn="1"/>
        </p:nvSpPr>
        <p:spPr>
          <a:xfrm>
            <a:off x="-1" y="6420054"/>
            <a:ext cx="12191999" cy="259492"/>
          </a:xfrm>
          <a:prstGeom prst="roundRect">
            <a:avLst>
              <a:gd name="adj" fmla="val 50000"/>
            </a:avLst>
          </a:prstGeom>
          <a:solidFill>
            <a:srgbClr val="082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34B51372-ED21-A846-A8D9-AEDE5215306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9563" y="1699635"/>
            <a:ext cx="11572875" cy="3936293"/>
          </a:xfrm>
        </p:spPr>
        <p:txBody>
          <a:bodyPr>
            <a:normAutofit/>
          </a:bodyPr>
          <a:lstStyle>
            <a:lvl1pPr marL="0" indent="0">
              <a:buNone/>
              <a:defRPr sz="1200" b="0" i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add single column content here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60D8989-730E-9046-87F3-3D4DDC8BFBFD}"/>
              </a:ext>
            </a:extLst>
          </p:cNvPr>
          <p:cNvCxnSpPr/>
          <p:nvPr userDrawn="1"/>
        </p:nvCxnSpPr>
        <p:spPr>
          <a:xfrm>
            <a:off x="411159" y="1456646"/>
            <a:ext cx="752622" cy="0"/>
          </a:xfrm>
          <a:prstGeom prst="line">
            <a:avLst/>
          </a:prstGeom>
          <a:ln w="47625">
            <a:solidFill>
              <a:srgbClr val="43BA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79385AAE-138B-EB4F-A82C-78DD362DA76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09563" y="6539845"/>
            <a:ext cx="1328737" cy="2286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fld id="{08183262-C80B-8747-8319-6528E0092D4A}" type="slidenum">
              <a:rPr lang="en-GB" smtClean="0"/>
              <a:t>‹#›</a:t>
            </a:fld>
            <a:endParaRPr lang="en-US" dirty="0"/>
          </a:p>
        </p:txBody>
      </p:sp>
      <p:sp>
        <p:nvSpPr>
          <p:cNvPr id="21" name="Content Placeholder 19">
            <a:extLst>
              <a:ext uri="{FF2B5EF4-FFF2-40B4-BE49-F238E27FC236}">
                <a16:creationId xmlns:a16="http://schemas.microsoft.com/office/drawing/2014/main" id="{BC9F6496-D98E-B14B-89F1-F8C43E0579C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861752" y="6539845"/>
            <a:ext cx="2020685" cy="228600"/>
          </a:xfrm>
        </p:spPr>
        <p:txBody>
          <a:bodyPr>
            <a:noAutofit/>
          </a:bodyPr>
          <a:lstStyle>
            <a:lvl1pPr marL="0" indent="0" algn="r">
              <a:buFont typeface="Arial" panose="020B0604020202020204" pitchFamily="34" charset="0"/>
              <a:buNone/>
              <a:defRPr sz="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Area to insert reference here</a:t>
            </a:r>
            <a:endParaRPr lang="en-US" dirty="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4F1D04AF-5A30-534C-B7F9-14918A9D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0044" y="391533"/>
            <a:ext cx="1142393" cy="69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43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7EE79-40BD-5448-8C86-1AB0A2A40E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9488" y="308199"/>
            <a:ext cx="10147924" cy="905459"/>
          </a:xfrm>
        </p:spPr>
        <p:txBody>
          <a:bodyPr anchor="t">
            <a:normAutofit/>
          </a:bodyPr>
          <a:lstStyle>
            <a:lvl1pPr algn="l">
              <a:defRPr sz="3000" b="1" i="0">
                <a:solidFill>
                  <a:srgbClr val="043876"/>
                </a:solidFill>
                <a:latin typeface="Montserrat" pitchFamily="2" charset="77"/>
              </a:defRPr>
            </a:lvl1pPr>
          </a:lstStyle>
          <a:p>
            <a:r>
              <a:rPr lang="en-GB" dirty="0"/>
              <a:t>Click to add title here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EF21B4-051E-7746-BDB2-A76C21EC1ECB}"/>
              </a:ext>
            </a:extLst>
          </p:cNvPr>
          <p:cNvSpPr/>
          <p:nvPr userDrawn="1"/>
        </p:nvSpPr>
        <p:spPr>
          <a:xfrm>
            <a:off x="0" y="6549800"/>
            <a:ext cx="12192000" cy="308199"/>
          </a:xfrm>
          <a:prstGeom prst="rect">
            <a:avLst/>
          </a:prstGeom>
          <a:solidFill>
            <a:srgbClr val="082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AF0BC64-8DE1-A146-9903-7D86FCE09C4C}"/>
              </a:ext>
            </a:extLst>
          </p:cNvPr>
          <p:cNvSpPr/>
          <p:nvPr userDrawn="1"/>
        </p:nvSpPr>
        <p:spPr>
          <a:xfrm>
            <a:off x="-1" y="6420054"/>
            <a:ext cx="12191999" cy="259492"/>
          </a:xfrm>
          <a:prstGeom prst="roundRect">
            <a:avLst>
              <a:gd name="adj" fmla="val 50000"/>
            </a:avLst>
          </a:prstGeom>
          <a:solidFill>
            <a:srgbClr val="082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34B51372-ED21-A846-A8D9-AEDE5215306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9563" y="1699635"/>
            <a:ext cx="5516357" cy="3936293"/>
          </a:xfrm>
        </p:spPr>
        <p:txBody>
          <a:bodyPr>
            <a:normAutofit/>
          </a:bodyPr>
          <a:lstStyle>
            <a:lvl1pPr marL="0" indent="0">
              <a:buNone/>
              <a:defRPr sz="1200" b="0" i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add column one content here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60D8989-730E-9046-87F3-3D4DDC8BFBFD}"/>
              </a:ext>
            </a:extLst>
          </p:cNvPr>
          <p:cNvCxnSpPr/>
          <p:nvPr userDrawn="1"/>
        </p:nvCxnSpPr>
        <p:spPr>
          <a:xfrm>
            <a:off x="411159" y="1456646"/>
            <a:ext cx="752622" cy="0"/>
          </a:xfrm>
          <a:prstGeom prst="line">
            <a:avLst/>
          </a:prstGeom>
          <a:ln w="47625">
            <a:solidFill>
              <a:srgbClr val="43BA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79385AAE-138B-EB4F-A82C-78DD362DA76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09563" y="6539845"/>
            <a:ext cx="1328737" cy="2286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fld id="{08183262-C80B-8747-8319-6528E0092D4A}" type="slidenum">
              <a:rPr lang="en-GB" smtClean="0"/>
              <a:t>‹#›</a:t>
            </a:fld>
            <a:endParaRPr lang="en-US" dirty="0"/>
          </a:p>
        </p:txBody>
      </p:sp>
      <p:sp>
        <p:nvSpPr>
          <p:cNvPr id="21" name="Content Placeholder 19">
            <a:extLst>
              <a:ext uri="{FF2B5EF4-FFF2-40B4-BE49-F238E27FC236}">
                <a16:creationId xmlns:a16="http://schemas.microsoft.com/office/drawing/2014/main" id="{BC9F6496-D98E-B14B-89F1-F8C43E0579C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861752" y="6539845"/>
            <a:ext cx="2020685" cy="228600"/>
          </a:xfrm>
        </p:spPr>
        <p:txBody>
          <a:bodyPr>
            <a:noAutofit/>
          </a:bodyPr>
          <a:lstStyle>
            <a:lvl1pPr marL="0" indent="0" algn="r">
              <a:buFont typeface="Arial" panose="020B0604020202020204" pitchFamily="34" charset="0"/>
              <a:buNone/>
              <a:defRPr sz="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Area to insert reference here</a:t>
            </a:r>
            <a:endParaRPr lang="en-US" dirty="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4F1D04AF-5A30-534C-B7F9-14918A9D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0044" y="391533"/>
            <a:ext cx="1142393" cy="693597"/>
          </a:xfrm>
          <a:prstGeom prst="rect">
            <a:avLst/>
          </a:prstGeom>
        </p:spPr>
      </p:pic>
      <p:sp>
        <p:nvSpPr>
          <p:cNvPr id="19" name="Content Placeholder 15">
            <a:extLst>
              <a:ext uri="{FF2B5EF4-FFF2-40B4-BE49-F238E27FC236}">
                <a16:creationId xmlns:a16="http://schemas.microsoft.com/office/drawing/2014/main" id="{9072A501-B550-BD4C-89C3-5A4196CE3AD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366080" y="1699635"/>
            <a:ext cx="5516357" cy="3936293"/>
          </a:xfrm>
        </p:spPr>
        <p:txBody>
          <a:bodyPr>
            <a:normAutofit/>
          </a:bodyPr>
          <a:lstStyle>
            <a:lvl1pPr marL="0" indent="0">
              <a:buNone/>
              <a:defRPr sz="1200" b="0" i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add column two content here</a:t>
            </a:r>
            <a:endParaRPr lang="en-US" dirty="0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E0F7174E-6EFE-BA48-BE1B-96DF50BFED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488" y="5814383"/>
            <a:ext cx="738555" cy="448408"/>
          </a:xfrm>
          <a:prstGeom prst="rect">
            <a:avLst/>
          </a:prstGeom>
        </p:spPr>
      </p:pic>
      <p:sp>
        <p:nvSpPr>
          <p:cNvPr id="22" name="Picture Placeholder 25">
            <a:extLst>
              <a:ext uri="{FF2B5EF4-FFF2-40B4-BE49-F238E27FC236}">
                <a16:creationId xmlns:a16="http://schemas.microsoft.com/office/drawing/2014/main" id="{C4AF3FE1-F8BF-7747-B6A9-E15EEEE45BF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96992" y="5846903"/>
            <a:ext cx="917523" cy="417183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>
                <a:solidFill>
                  <a:srgbClr val="043876"/>
                </a:solidFill>
              </a:defRPr>
            </a:lvl1pPr>
          </a:lstStyle>
          <a:p>
            <a:r>
              <a:rPr lang="en-US" dirty="0"/>
              <a:t>Insert partner logo here</a:t>
            </a:r>
          </a:p>
        </p:txBody>
      </p:sp>
      <p:sp>
        <p:nvSpPr>
          <p:cNvPr id="23" name="Picture Placeholder 25">
            <a:extLst>
              <a:ext uri="{FF2B5EF4-FFF2-40B4-BE49-F238E27FC236}">
                <a16:creationId xmlns:a16="http://schemas.microsoft.com/office/drawing/2014/main" id="{C11F829D-AEAD-BD48-8328-D4349429761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506454" y="5856545"/>
            <a:ext cx="917523" cy="417183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>
                <a:solidFill>
                  <a:srgbClr val="043876"/>
                </a:solidFill>
              </a:defRPr>
            </a:lvl1pPr>
          </a:lstStyle>
          <a:p>
            <a:r>
              <a:rPr lang="en-US" dirty="0"/>
              <a:t>Insert partner logo here</a:t>
            </a:r>
          </a:p>
        </p:txBody>
      </p:sp>
      <p:sp>
        <p:nvSpPr>
          <p:cNvPr id="24" name="Picture Placeholder 25">
            <a:extLst>
              <a:ext uri="{FF2B5EF4-FFF2-40B4-BE49-F238E27FC236}">
                <a16:creationId xmlns:a16="http://schemas.microsoft.com/office/drawing/2014/main" id="{F3D3ECB7-4552-C249-9064-530DB7F1079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415916" y="5845608"/>
            <a:ext cx="917523" cy="417183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>
                <a:solidFill>
                  <a:srgbClr val="043876"/>
                </a:solidFill>
              </a:defRPr>
            </a:lvl1pPr>
          </a:lstStyle>
          <a:p>
            <a:r>
              <a:rPr lang="en-US" dirty="0"/>
              <a:t>Insert partner logo here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D0B5106-3619-B449-AA90-33A081964737}"/>
              </a:ext>
            </a:extLst>
          </p:cNvPr>
          <p:cNvCxnSpPr>
            <a:cxnSpLocks/>
          </p:cNvCxnSpPr>
          <p:nvPr userDrawn="1"/>
        </p:nvCxnSpPr>
        <p:spPr>
          <a:xfrm>
            <a:off x="1306640" y="5845608"/>
            <a:ext cx="0" cy="417183"/>
          </a:xfrm>
          <a:prstGeom prst="line">
            <a:avLst/>
          </a:prstGeom>
          <a:ln w="47625">
            <a:solidFill>
              <a:srgbClr val="43BA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CCBDBD1-3B3D-0A4C-B220-BB6788108A74}"/>
              </a:ext>
            </a:extLst>
          </p:cNvPr>
          <p:cNvSpPr txBox="1"/>
          <p:nvPr userDrawn="1"/>
        </p:nvSpPr>
        <p:spPr>
          <a:xfrm>
            <a:off x="1471177" y="5819337"/>
            <a:ext cx="978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dirty="0">
                <a:solidFill>
                  <a:srgbClr val="043876"/>
                </a:solidFill>
                <a:latin typeface="Montserrat" pitchFamily="2" charset="77"/>
              </a:rPr>
              <a:t>Working in partnership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dirty="0">
                <a:solidFill>
                  <a:srgbClr val="043876"/>
                </a:solidFill>
                <a:latin typeface="Montserrat" pitchFamily="2" charset="77"/>
              </a:rPr>
              <a:t>with:</a:t>
            </a:r>
            <a:endParaRPr lang="en-US" sz="800" b="0" i="0" dirty="0">
              <a:solidFill>
                <a:srgbClr val="043876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27288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Content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7EE79-40BD-5448-8C86-1AB0A2A40E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9488" y="308199"/>
            <a:ext cx="10147924" cy="905459"/>
          </a:xfrm>
        </p:spPr>
        <p:txBody>
          <a:bodyPr anchor="t">
            <a:normAutofit/>
          </a:bodyPr>
          <a:lstStyle>
            <a:lvl1pPr algn="l">
              <a:defRPr sz="3000" b="1" i="0">
                <a:solidFill>
                  <a:srgbClr val="043876"/>
                </a:solidFill>
                <a:latin typeface="Montserrat" pitchFamily="2" charset="77"/>
              </a:defRPr>
            </a:lvl1pPr>
          </a:lstStyle>
          <a:p>
            <a:r>
              <a:rPr lang="en-GB" dirty="0"/>
              <a:t>Click to add title here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EF21B4-051E-7746-BDB2-A76C21EC1ECB}"/>
              </a:ext>
            </a:extLst>
          </p:cNvPr>
          <p:cNvSpPr/>
          <p:nvPr userDrawn="1"/>
        </p:nvSpPr>
        <p:spPr>
          <a:xfrm>
            <a:off x="0" y="6549800"/>
            <a:ext cx="12192000" cy="308199"/>
          </a:xfrm>
          <a:prstGeom prst="rect">
            <a:avLst/>
          </a:prstGeom>
          <a:solidFill>
            <a:srgbClr val="082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AF0BC64-8DE1-A146-9903-7D86FCE09C4C}"/>
              </a:ext>
            </a:extLst>
          </p:cNvPr>
          <p:cNvSpPr/>
          <p:nvPr userDrawn="1"/>
        </p:nvSpPr>
        <p:spPr>
          <a:xfrm>
            <a:off x="-1" y="6420054"/>
            <a:ext cx="12191999" cy="259492"/>
          </a:xfrm>
          <a:prstGeom prst="roundRect">
            <a:avLst>
              <a:gd name="adj" fmla="val 50000"/>
            </a:avLst>
          </a:prstGeom>
          <a:solidFill>
            <a:srgbClr val="082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34B51372-ED21-A846-A8D9-AEDE5215306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9563" y="1699635"/>
            <a:ext cx="5516357" cy="3936293"/>
          </a:xfrm>
        </p:spPr>
        <p:txBody>
          <a:bodyPr>
            <a:normAutofit/>
          </a:bodyPr>
          <a:lstStyle>
            <a:lvl1pPr marL="0" indent="0">
              <a:buNone/>
              <a:defRPr sz="1200" b="0" i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add column one content here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60D8989-730E-9046-87F3-3D4DDC8BFBFD}"/>
              </a:ext>
            </a:extLst>
          </p:cNvPr>
          <p:cNvCxnSpPr/>
          <p:nvPr userDrawn="1"/>
        </p:nvCxnSpPr>
        <p:spPr>
          <a:xfrm>
            <a:off x="411159" y="1456646"/>
            <a:ext cx="752622" cy="0"/>
          </a:xfrm>
          <a:prstGeom prst="line">
            <a:avLst/>
          </a:prstGeom>
          <a:ln w="47625">
            <a:solidFill>
              <a:srgbClr val="43BA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79385AAE-138B-EB4F-A82C-78DD362DA76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09563" y="6539845"/>
            <a:ext cx="1328737" cy="2286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fld id="{08183262-C80B-8747-8319-6528E0092D4A}" type="slidenum">
              <a:rPr lang="en-GB" smtClean="0"/>
              <a:t>‹#›</a:t>
            </a:fld>
            <a:endParaRPr lang="en-US" dirty="0"/>
          </a:p>
        </p:txBody>
      </p:sp>
      <p:sp>
        <p:nvSpPr>
          <p:cNvPr id="21" name="Content Placeholder 19">
            <a:extLst>
              <a:ext uri="{FF2B5EF4-FFF2-40B4-BE49-F238E27FC236}">
                <a16:creationId xmlns:a16="http://schemas.microsoft.com/office/drawing/2014/main" id="{BC9F6496-D98E-B14B-89F1-F8C43E0579C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861752" y="6539845"/>
            <a:ext cx="2020685" cy="228600"/>
          </a:xfrm>
        </p:spPr>
        <p:txBody>
          <a:bodyPr>
            <a:noAutofit/>
          </a:bodyPr>
          <a:lstStyle>
            <a:lvl1pPr marL="0" indent="0" algn="r">
              <a:buFont typeface="Arial" panose="020B0604020202020204" pitchFamily="34" charset="0"/>
              <a:buNone/>
              <a:defRPr sz="8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Area to insert reference here</a:t>
            </a:r>
            <a:endParaRPr lang="en-US" dirty="0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4F1D04AF-5A30-534C-B7F9-14918A9D67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0044" y="391533"/>
            <a:ext cx="1142393" cy="693597"/>
          </a:xfrm>
          <a:prstGeom prst="rect">
            <a:avLst/>
          </a:prstGeom>
        </p:spPr>
      </p:pic>
      <p:sp>
        <p:nvSpPr>
          <p:cNvPr id="19" name="Content Placeholder 15">
            <a:extLst>
              <a:ext uri="{FF2B5EF4-FFF2-40B4-BE49-F238E27FC236}">
                <a16:creationId xmlns:a16="http://schemas.microsoft.com/office/drawing/2014/main" id="{9072A501-B550-BD4C-89C3-5A4196CE3AD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672647" y="2287364"/>
            <a:ext cx="4209790" cy="3058983"/>
          </a:xfrm>
        </p:spPr>
        <p:txBody>
          <a:bodyPr anchor="ctr">
            <a:normAutofit/>
          </a:bodyPr>
          <a:lstStyle>
            <a:lvl1pPr marL="0" indent="0">
              <a:buNone/>
              <a:defRPr sz="1800" b="0" i="0">
                <a:latin typeface="Montserrat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add block quote here lorem ipsum dollar sit </a:t>
            </a:r>
            <a:r>
              <a:rPr lang="en-GB" dirty="0" err="1"/>
              <a:t>amet</a:t>
            </a:r>
            <a:r>
              <a:rPr lang="en-GB" dirty="0"/>
              <a:t>, avec </a:t>
            </a:r>
            <a:r>
              <a:rPr lang="en-GB" dirty="0" err="1"/>
              <a:t>consecteteur</a:t>
            </a:r>
            <a:r>
              <a:rPr lang="en-GB" dirty="0"/>
              <a:t> </a:t>
            </a:r>
            <a:r>
              <a:rPr lang="en-GB" dirty="0" err="1"/>
              <a:t>validum</a:t>
            </a:r>
            <a:r>
              <a:rPr lang="en-GB" dirty="0"/>
              <a:t> dollar </a:t>
            </a:r>
            <a:r>
              <a:rPr lang="en-GB" dirty="0" err="1"/>
              <a:t>consol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A5D522-EF58-E541-86C5-9EFB076C2F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32335" y="3282647"/>
            <a:ext cx="927100" cy="9271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85C80FCE-CF2B-C44B-B6DC-67702352B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9488" y="5814383"/>
            <a:ext cx="738555" cy="448408"/>
          </a:xfrm>
          <a:prstGeom prst="rect">
            <a:avLst/>
          </a:prstGeom>
        </p:spPr>
      </p:pic>
      <p:sp>
        <p:nvSpPr>
          <p:cNvPr id="23" name="Picture Placeholder 25">
            <a:extLst>
              <a:ext uri="{FF2B5EF4-FFF2-40B4-BE49-F238E27FC236}">
                <a16:creationId xmlns:a16="http://schemas.microsoft.com/office/drawing/2014/main" id="{B03ADA72-2460-214B-8E54-D02FE6A00FD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96992" y="5846903"/>
            <a:ext cx="917523" cy="417183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>
                <a:solidFill>
                  <a:srgbClr val="043876"/>
                </a:solidFill>
              </a:defRPr>
            </a:lvl1pPr>
          </a:lstStyle>
          <a:p>
            <a:r>
              <a:rPr lang="en-US" dirty="0"/>
              <a:t>Insert partner logo here</a:t>
            </a:r>
          </a:p>
        </p:txBody>
      </p:sp>
      <p:sp>
        <p:nvSpPr>
          <p:cNvPr id="24" name="Picture Placeholder 25">
            <a:extLst>
              <a:ext uri="{FF2B5EF4-FFF2-40B4-BE49-F238E27FC236}">
                <a16:creationId xmlns:a16="http://schemas.microsoft.com/office/drawing/2014/main" id="{B7823A6F-329C-0443-923B-EBE0272883F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506454" y="5856545"/>
            <a:ext cx="917523" cy="417183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>
                <a:solidFill>
                  <a:srgbClr val="043876"/>
                </a:solidFill>
              </a:defRPr>
            </a:lvl1pPr>
          </a:lstStyle>
          <a:p>
            <a:r>
              <a:rPr lang="en-US" dirty="0"/>
              <a:t>Insert partner logo here</a:t>
            </a:r>
          </a:p>
        </p:txBody>
      </p:sp>
      <p:sp>
        <p:nvSpPr>
          <p:cNvPr id="25" name="Picture Placeholder 25">
            <a:extLst>
              <a:ext uri="{FF2B5EF4-FFF2-40B4-BE49-F238E27FC236}">
                <a16:creationId xmlns:a16="http://schemas.microsoft.com/office/drawing/2014/main" id="{3AA83807-CC9B-5C4A-9084-B7E4EDA1AC1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415916" y="5845608"/>
            <a:ext cx="917523" cy="417183"/>
          </a:xfr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>
                <a:solidFill>
                  <a:srgbClr val="043876"/>
                </a:solidFill>
              </a:defRPr>
            </a:lvl1pPr>
          </a:lstStyle>
          <a:p>
            <a:r>
              <a:rPr lang="en-US" dirty="0"/>
              <a:t>Insert partner logo here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E5F25CB-97AC-B746-B2B1-66C34CAF12E9}"/>
              </a:ext>
            </a:extLst>
          </p:cNvPr>
          <p:cNvCxnSpPr>
            <a:cxnSpLocks/>
          </p:cNvCxnSpPr>
          <p:nvPr userDrawn="1"/>
        </p:nvCxnSpPr>
        <p:spPr>
          <a:xfrm>
            <a:off x="1306640" y="5845608"/>
            <a:ext cx="0" cy="417183"/>
          </a:xfrm>
          <a:prstGeom prst="line">
            <a:avLst/>
          </a:prstGeom>
          <a:ln w="47625">
            <a:solidFill>
              <a:srgbClr val="43BA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58453B7-F1BD-F74A-9119-55F36BE93975}"/>
              </a:ext>
            </a:extLst>
          </p:cNvPr>
          <p:cNvSpPr txBox="1"/>
          <p:nvPr userDrawn="1"/>
        </p:nvSpPr>
        <p:spPr>
          <a:xfrm>
            <a:off x="1471177" y="5819337"/>
            <a:ext cx="978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dirty="0">
                <a:solidFill>
                  <a:srgbClr val="043876"/>
                </a:solidFill>
                <a:latin typeface="Montserrat" pitchFamily="2" charset="77"/>
              </a:rPr>
              <a:t>Working in partnership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dirty="0">
                <a:solidFill>
                  <a:srgbClr val="043876"/>
                </a:solidFill>
                <a:latin typeface="Montserrat" pitchFamily="2" charset="77"/>
              </a:rPr>
              <a:t>with:</a:t>
            </a:r>
            <a:endParaRPr lang="en-US" sz="800" b="0" i="0" dirty="0">
              <a:solidFill>
                <a:srgbClr val="043876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74282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904474-77B7-4049-9669-0487FC584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add title here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2630B-B48E-0345-BDDB-778A9D10B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89D65F-214F-ED4D-B499-959A9C063A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056BA-488B-8444-B65D-E6C2155F399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E82CCD-7360-1146-9947-DE4B6228D0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D5DBE-1ABE-1C4C-87FD-EE4AA45877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30632-CA6D-3C4B-B469-B449B64E6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03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043876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444444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444444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444444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444444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444444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ldline.org.uk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earless.org/" TargetMode="External"/><Relationship Id="rId5" Type="http://schemas.openxmlformats.org/officeDocument/2006/relationships/image" Target="../media/image17.png"/><Relationship Id="rId4" Type="http://schemas.openxmlformats.org/officeDocument/2006/relationships/hyperlink" Target="http://www.talktofrank.com/get-hel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sp>
        <p:nvSpPr>
          <p:cNvPr id="15" name="Title 3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Lesson 2: Drugs and the law</a:t>
            </a:r>
          </a:p>
        </p:txBody>
      </p:sp>
      <p:pic>
        <p:nvPicPr>
          <p:cNvPr id="7174" name="Picture 6" descr="Scales, Justice, Balance, Law, Judge, Court, Leg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237" y="1581986"/>
            <a:ext cx="3959225" cy="397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38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10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769725" y="6567488"/>
            <a:ext cx="422275" cy="365125"/>
          </a:xfrm>
        </p:spPr>
        <p:txBody>
          <a:bodyPr/>
          <a:lstStyle/>
          <a:p>
            <a:fld id="{2D651D86-383D-45DB-A701-76B5BFCFE28F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003" y="556624"/>
            <a:ext cx="8233612" cy="563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90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769725" y="6567488"/>
            <a:ext cx="422275" cy="365125"/>
          </a:xfrm>
        </p:spPr>
        <p:txBody>
          <a:bodyPr/>
          <a:lstStyle/>
          <a:p>
            <a:fld id="{2D651D86-383D-45DB-A701-76B5BFCFE28F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74" y="464023"/>
            <a:ext cx="8407933" cy="554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80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769725" y="6567488"/>
            <a:ext cx="422275" cy="365125"/>
          </a:xfrm>
        </p:spPr>
        <p:txBody>
          <a:bodyPr/>
          <a:lstStyle/>
          <a:p>
            <a:fld id="{2D651D86-383D-45DB-A701-76B5BFCFE28F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F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891" y="471623"/>
            <a:ext cx="8551465" cy="576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62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13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914430524"/>
              </p:ext>
            </p:extLst>
          </p:nvPr>
        </p:nvGraphicFramePr>
        <p:xfrm>
          <a:off x="433753" y="2180265"/>
          <a:ext cx="11207262" cy="412041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735754">
                  <a:extLst>
                    <a:ext uri="{9D8B030D-6E8A-4147-A177-3AD203B41FA5}">
                      <a16:colId xmlns:a16="http://schemas.microsoft.com/office/drawing/2014/main" val="512029679"/>
                    </a:ext>
                  </a:extLst>
                </a:gridCol>
                <a:gridCol w="3735754">
                  <a:extLst>
                    <a:ext uri="{9D8B030D-6E8A-4147-A177-3AD203B41FA5}">
                      <a16:colId xmlns:a16="http://schemas.microsoft.com/office/drawing/2014/main" val="1313697744"/>
                    </a:ext>
                  </a:extLst>
                </a:gridCol>
                <a:gridCol w="3735754">
                  <a:extLst>
                    <a:ext uri="{9D8B030D-6E8A-4147-A177-3AD203B41FA5}">
                      <a16:colId xmlns:a16="http://schemas.microsoft.com/office/drawing/2014/main" val="1582918016"/>
                    </a:ext>
                  </a:extLst>
                </a:gridCol>
              </a:tblGrid>
              <a:tr h="1190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All the young people involved are going to be immediately arrested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would take the young people to a police station to be questioned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leave them alone and let them carry on with what they are doing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6212778"/>
                  </a:ext>
                </a:extLst>
              </a:tr>
              <a:tr h="961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young people and the officer will get into an argument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confiscate any drugs or alcohol from the young people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give them an official warning and tell them to go home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9431816"/>
                  </a:ext>
                </a:extLst>
              </a:tr>
              <a:tr h="915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contact the young people’s school and/or parents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take any young person at risk to a hospital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If they are under 16, they can’t get into trouble with the law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8877613"/>
                  </a:ext>
                </a:extLst>
              </a:tr>
              <a:tr h="1052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facilitate the young person’s referral for education or treatment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They will be issued with an on-the-spot fine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043876"/>
                          </a:solidFill>
                          <a:effectLst/>
                          <a:latin typeface="Arial" panose="020B0604020202020204" pitchFamily="34" charset="0"/>
                        </a:rPr>
                        <a:t>The officer will arrest them and they will spend the night in a police cell</a:t>
                      </a:r>
                      <a:endParaRPr lang="en-GB" sz="1800" b="1" dirty="0">
                        <a:solidFill>
                          <a:srgbClr val="043876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581647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DF522937-2F74-4236-889E-49BD352A43BC}"/>
              </a:ext>
            </a:extLst>
          </p:cNvPr>
          <p:cNvSpPr/>
          <p:nvPr/>
        </p:nvSpPr>
        <p:spPr>
          <a:xfrm>
            <a:off x="309488" y="1612715"/>
            <a:ext cx="114904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latin typeface="Arial" panose="020B0604020202020204" pitchFamily="34" charset="0"/>
              </a:rPr>
              <a:t>Which outcome is most (and least) likely in your group’s scenario?</a:t>
            </a:r>
          </a:p>
        </p:txBody>
      </p:sp>
      <p:sp>
        <p:nvSpPr>
          <p:cNvPr id="15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Predicting outcomes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1"/>
          </p:nvPr>
        </p:nvSpPr>
        <p:spPr>
          <a:xfrm>
            <a:off x="309563" y="6539845"/>
            <a:ext cx="1328737" cy="228600"/>
          </a:xfrm>
        </p:spPr>
        <p:txBody>
          <a:bodyPr/>
          <a:lstStyle/>
          <a:p>
            <a:r>
              <a:rPr lang="en-GB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054248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DD0580-9A6D-442B-9646-4A2206D65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353" y="1450778"/>
            <a:ext cx="3944201" cy="459833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Ongoing outcomes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14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547475" y="6467475"/>
            <a:ext cx="644525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14</a:t>
            </a:fld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5E1C28F-2F8C-42A6-9CDC-ACA594EBB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751417"/>
              </p:ext>
            </p:extLst>
          </p:nvPr>
        </p:nvGraphicFramePr>
        <p:xfrm>
          <a:off x="7983940" y="2180937"/>
          <a:ext cx="2937090" cy="3387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8545">
                  <a:extLst>
                    <a:ext uri="{9D8B030D-6E8A-4147-A177-3AD203B41FA5}">
                      <a16:colId xmlns:a16="http://schemas.microsoft.com/office/drawing/2014/main" val="3422463705"/>
                    </a:ext>
                  </a:extLst>
                </a:gridCol>
                <a:gridCol w="1468545">
                  <a:extLst>
                    <a:ext uri="{9D8B030D-6E8A-4147-A177-3AD203B41FA5}">
                      <a16:colId xmlns:a16="http://schemas.microsoft.com/office/drawing/2014/main" val="1493563051"/>
                    </a:ext>
                  </a:extLst>
                </a:gridCol>
              </a:tblGrid>
              <a:tr h="1693763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Segoe Print" panose="02000600000000000000" pitchFamily="2" charset="0"/>
                        </a:rPr>
                        <a:t>Personal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Segoe Print" panose="02000600000000000000" pitchFamily="2" charset="0"/>
                        </a:rPr>
                        <a:t>Friends &amp; family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1932049"/>
                  </a:ext>
                </a:extLst>
              </a:tr>
              <a:tr h="1693763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  <a:latin typeface="Segoe Print" panose="02000600000000000000" pitchFamily="2" charset="0"/>
                        </a:rPr>
                        <a:t>Career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  <a:latin typeface="Segoe Print" panose="02000600000000000000" pitchFamily="2" charset="0"/>
                        </a:rPr>
                        <a:t>Travel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95943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A7212F9C-B0F9-436E-A058-A6466FAFCB15}"/>
              </a:ext>
            </a:extLst>
          </p:cNvPr>
          <p:cNvSpPr/>
          <p:nvPr/>
        </p:nvSpPr>
        <p:spPr>
          <a:xfrm>
            <a:off x="314521" y="1535752"/>
            <a:ext cx="63386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latin typeface="Arial" panose="020B0604020202020204" pitchFamily="34" charset="0"/>
              </a:rPr>
              <a:t>Divide your page into four sections and write these headings: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</a:rPr>
              <a:t>Personal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</a:rPr>
              <a:t>Friends and family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</a:rPr>
              <a:t>Career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</a:rPr>
              <a:t>Travel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44295C-A0BD-4991-A49B-AD5D4EADE15E}"/>
              </a:ext>
            </a:extLst>
          </p:cNvPr>
          <p:cNvSpPr txBox="1"/>
          <p:nvPr/>
        </p:nvSpPr>
        <p:spPr>
          <a:xfrm>
            <a:off x="7811779" y="1662268"/>
            <a:ext cx="1640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latin typeface="Segoe Print" panose="02000600000000000000" pitchFamily="2" charset="0"/>
              </a:rPr>
              <a:t>Outcomes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CCC523F-43E5-4601-8315-40BF0189933E}"/>
              </a:ext>
            </a:extLst>
          </p:cNvPr>
          <p:cNvSpPr/>
          <p:nvPr/>
        </p:nvSpPr>
        <p:spPr>
          <a:xfrm>
            <a:off x="477671" y="4244454"/>
            <a:ext cx="5618329" cy="195162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sz="2800" dirty="0">
                <a:solidFill>
                  <a:schemeClr val="tx1"/>
                </a:solidFill>
              </a:rPr>
              <a:t>As a group, write down any consequences having a drug-related criminal record might have on each of these aspects of a person’s life.</a:t>
            </a:r>
          </a:p>
        </p:txBody>
      </p:sp>
    </p:spTree>
    <p:extLst>
      <p:ext uri="{BB962C8B-B14F-4D97-AF65-F5344CB8AC3E}">
        <p14:creationId xmlns:p14="http://schemas.microsoft.com/office/powerpoint/2010/main" val="3174312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50505A2F-2056-43D7-92B1-08262EBAC685}"/>
              </a:ext>
            </a:extLst>
          </p:cNvPr>
          <p:cNvSpPr/>
          <p:nvPr/>
        </p:nvSpPr>
        <p:spPr>
          <a:xfrm>
            <a:off x="6096000" y="2432249"/>
            <a:ext cx="5003914" cy="1074389"/>
          </a:xfrm>
          <a:prstGeom prst="wedgeRoundRectCallout">
            <a:avLst>
              <a:gd name="adj1" fmla="val 58216"/>
              <a:gd name="adj2" fmla="val 9909"/>
              <a:gd name="adj3" fmla="val 16667"/>
            </a:avLst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43876"/>
                </a:solidFill>
              </a:rPr>
              <a:t>It’s fine, I’m not going to use it.</a:t>
            </a:r>
            <a:br>
              <a:rPr lang="en-GB" sz="2800" b="1" dirty="0">
                <a:solidFill>
                  <a:srgbClr val="043876"/>
                </a:solidFill>
              </a:rPr>
            </a:br>
            <a:r>
              <a:rPr lang="en-GB" sz="2800" b="1" dirty="0">
                <a:solidFill>
                  <a:srgbClr val="043876"/>
                </a:solidFill>
              </a:rPr>
              <a:t>I’m giving it to a mate.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4417" y="1776067"/>
            <a:ext cx="49057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dirty="0">
                <a:latin typeface="Arial" panose="020B0604020202020204" pitchFamily="34" charset="0"/>
              </a:rPr>
              <a:t>On your own, think about the overheard conversation from the start of the lesson.</a:t>
            </a:r>
          </a:p>
          <a:p>
            <a:pPr lvl="0"/>
            <a:endParaRPr lang="en-GB" sz="2800" dirty="0">
              <a:latin typeface="Arial" panose="020B0604020202020204" pitchFamily="34" charset="0"/>
            </a:endParaRPr>
          </a:p>
          <a:p>
            <a:pPr lvl="0"/>
            <a:r>
              <a:rPr lang="en-GB" sz="2800" dirty="0">
                <a:latin typeface="Arial" panose="020B0604020202020204" pitchFamily="34" charset="0"/>
              </a:rPr>
              <a:t>How could you explain the law to them and the consequences of their actions?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547475" y="6480175"/>
            <a:ext cx="644525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15</a:t>
            </a:fld>
            <a:endParaRPr lang="en-GB" dirty="0"/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96E8560F-DDD6-4C8A-8244-6EE3856233E3}"/>
              </a:ext>
            </a:extLst>
          </p:cNvPr>
          <p:cNvSpPr/>
          <p:nvPr/>
        </p:nvSpPr>
        <p:spPr>
          <a:xfrm>
            <a:off x="5707603" y="1226725"/>
            <a:ext cx="5003914" cy="1074389"/>
          </a:xfrm>
          <a:prstGeom prst="wedgeRoundRectCallout">
            <a:avLst>
              <a:gd name="adj1" fmla="val -59209"/>
              <a:gd name="adj2" fmla="val -7428"/>
              <a:gd name="adj3" fmla="val 16667"/>
            </a:avLst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You can get into real trouble for having that in your bag!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71A2A80-31E5-4BF7-B553-63544E25FA2F}"/>
              </a:ext>
            </a:extLst>
          </p:cNvPr>
          <p:cNvSpPr/>
          <p:nvPr/>
        </p:nvSpPr>
        <p:spPr>
          <a:xfrm>
            <a:off x="10585393" y="1379198"/>
            <a:ext cx="828663" cy="769442"/>
          </a:xfrm>
          <a:prstGeom prst="ellipse">
            <a:avLst/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64B6916-F562-42E5-BB67-3C5563153171}"/>
              </a:ext>
            </a:extLst>
          </p:cNvPr>
          <p:cNvSpPr/>
          <p:nvPr/>
        </p:nvSpPr>
        <p:spPr>
          <a:xfrm>
            <a:off x="5338805" y="2560897"/>
            <a:ext cx="828663" cy="7694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rgbClr val="043876"/>
                </a:solidFill>
              </a:rPr>
              <a:t>B</a:t>
            </a: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BCC1D895-18F0-4FF3-96C6-18711A5B15CB}"/>
              </a:ext>
            </a:extLst>
          </p:cNvPr>
          <p:cNvSpPr/>
          <p:nvPr/>
        </p:nvSpPr>
        <p:spPr>
          <a:xfrm>
            <a:off x="6096000" y="4824855"/>
            <a:ext cx="5003914" cy="1074389"/>
          </a:xfrm>
          <a:prstGeom prst="wedgeRoundRectCallout">
            <a:avLst>
              <a:gd name="adj1" fmla="val 58216"/>
              <a:gd name="adj2" fmla="val 9909"/>
              <a:gd name="adj3" fmla="val 16667"/>
            </a:avLst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43876"/>
                </a:solidFill>
              </a:rPr>
              <a:t>It’s not dealing if they don’t pay for it.</a:t>
            </a: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A7712A2-316E-46CE-B089-9454B571FFD8}"/>
              </a:ext>
            </a:extLst>
          </p:cNvPr>
          <p:cNvSpPr/>
          <p:nvPr/>
        </p:nvSpPr>
        <p:spPr>
          <a:xfrm>
            <a:off x="5707603" y="3590122"/>
            <a:ext cx="5003914" cy="1074389"/>
          </a:xfrm>
          <a:prstGeom prst="wedgeRoundRectCallout">
            <a:avLst>
              <a:gd name="adj1" fmla="val -59209"/>
              <a:gd name="adj2" fmla="val -7428"/>
              <a:gd name="adj3" fmla="val 16667"/>
            </a:avLst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That’s going to be even worse!</a:t>
            </a:r>
          </a:p>
          <a:p>
            <a:pPr algn="ctr"/>
            <a:r>
              <a:rPr lang="en-GB" sz="2800" b="1" dirty="0">
                <a:solidFill>
                  <a:schemeClr val="bg1"/>
                </a:solidFill>
              </a:rPr>
              <a:t>It’s dealing!</a:t>
            </a:r>
          </a:p>
        </p:txBody>
      </p:sp>
      <p:sp>
        <p:nvSpPr>
          <p:cNvPr id="16" name="Title 5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Overheard conversation</a:t>
            </a:r>
          </a:p>
        </p:txBody>
      </p:sp>
    </p:spTree>
    <p:extLst>
      <p:ext uri="{BB962C8B-B14F-4D97-AF65-F5344CB8AC3E}">
        <p14:creationId xmlns:p14="http://schemas.microsoft.com/office/powerpoint/2010/main" val="812829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Final Questions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16</a:t>
            </a:r>
          </a:p>
        </p:txBody>
      </p:sp>
      <p:pic>
        <p:nvPicPr>
          <p:cNvPr id="5122" name="Picture 2" descr="Help, Information, Question, Tip, Tooltip, Won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544" y="2127537"/>
            <a:ext cx="2992049" cy="299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131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9563" y="1504715"/>
            <a:ext cx="8928222" cy="4219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Speak to a tutor, head of year or other trusted member of staff in the school</a:t>
            </a:r>
          </a:p>
          <a:p>
            <a:pPr lvl="0">
              <a:spcAft>
                <a:spcPts val="1200"/>
              </a:spcAft>
            </a:pPr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Contact Childline </a:t>
            </a:r>
            <a:r>
              <a:rPr lang="en-GB" sz="2800" u="sng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  <a:hlinkClick r:id="rId3"/>
              </a:rPr>
              <a:t>www.childline.org.uk</a:t>
            </a:r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 0800 1111</a:t>
            </a:r>
          </a:p>
          <a:p>
            <a:pPr lvl="0">
              <a:spcAft>
                <a:spcPts val="1200"/>
              </a:spcAft>
            </a:pPr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Further information is available via FRANK</a:t>
            </a:r>
          </a:p>
          <a:p>
            <a:pPr lvl="0">
              <a:spcAft>
                <a:spcPts val="1200"/>
              </a:spcAft>
            </a:pPr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  <a:hlinkClick r:id="rId4"/>
              </a:rPr>
              <a:t>www.talktofrank.com/get-help</a:t>
            </a:r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 </a:t>
            </a:r>
          </a:p>
          <a:p>
            <a:pPr lvl="0"/>
            <a:endParaRPr lang="en-GB" sz="2800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  <a:p>
            <a:pPr lvl="0"/>
            <a:endParaRPr lang="en-GB" sz="2800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endParaRPr lang="en-GB" sz="2800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17</a:t>
            </a:r>
          </a:p>
        </p:txBody>
      </p:sp>
      <p:sp>
        <p:nvSpPr>
          <p:cNvPr id="14" name="Title 3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Further support</a:t>
            </a:r>
          </a:p>
        </p:txBody>
      </p:sp>
      <p:pic>
        <p:nvPicPr>
          <p:cNvPr id="6146" name="Picture 2" descr="Mentor Icon, Tutor Icon, Mentor, Tutor, Mentor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678" y="1823974"/>
            <a:ext cx="2797467" cy="279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: Rounded Corners 8">
            <a:extLst>
              <a:ext uri="{FF2B5EF4-FFF2-40B4-BE49-F238E27FC236}">
                <a16:creationId xmlns:a16="http://schemas.microsoft.com/office/drawing/2014/main" id="{FCCC523F-43E5-4601-8315-40BF0189933E}"/>
              </a:ext>
            </a:extLst>
          </p:cNvPr>
          <p:cNvSpPr/>
          <p:nvPr/>
        </p:nvSpPr>
        <p:spPr>
          <a:xfrm>
            <a:off x="309564" y="4576158"/>
            <a:ext cx="8749114" cy="1645864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>
              <a:lnSpc>
                <a:spcPct val="115000"/>
              </a:lnSpc>
            </a:pPr>
            <a:r>
              <a:rPr lang="en-GB" sz="2800" dirty="0">
                <a:solidFill>
                  <a:srgbClr val="043876"/>
                </a:solidFill>
                <a:latin typeface="Arial" panose="020B0604020202020204" pitchFamily="34" charset="0"/>
              </a:rPr>
              <a:t>Dial 999 to get help in an emergency</a:t>
            </a:r>
          </a:p>
          <a:p>
            <a:pPr marL="457200">
              <a:lnSpc>
                <a:spcPct val="115000"/>
              </a:lnSpc>
            </a:pPr>
            <a:r>
              <a:rPr lang="en-GB" sz="2800" dirty="0">
                <a:solidFill>
                  <a:srgbClr val="043876"/>
                </a:solidFill>
                <a:latin typeface="Arial" panose="020B0604020202020204" pitchFamily="34" charset="0"/>
              </a:rPr>
              <a:t>Phone 101 to report a non-urgent crime</a:t>
            </a:r>
          </a:p>
          <a:p>
            <a:pPr marL="457200">
              <a:lnSpc>
                <a:spcPct val="115000"/>
              </a:lnSpc>
            </a:pPr>
            <a:r>
              <a:rPr lang="en-GB" sz="2800" dirty="0">
                <a:solidFill>
                  <a:srgbClr val="043876"/>
                </a:solidFill>
                <a:latin typeface="Arial" panose="020B0604020202020204" pitchFamily="34" charset="0"/>
              </a:rPr>
              <a:t>Anonymously report a crime at </a:t>
            </a:r>
            <a:r>
              <a:rPr lang="en-GB" sz="2800" u="sng" dirty="0">
                <a:solidFill>
                  <a:srgbClr val="043876"/>
                </a:solidFill>
                <a:latin typeface="Arial" panose="020B0604020202020204" pitchFamily="34" charset="0"/>
                <a:hlinkClick r:id="rId6"/>
              </a:rPr>
              <a:t>www.fearless.org</a:t>
            </a:r>
            <a:r>
              <a:rPr lang="en-GB" sz="2800" dirty="0">
                <a:solidFill>
                  <a:srgbClr val="043876"/>
                </a:solidFill>
                <a:latin typeface="Arial" panose="020B0604020202020204" pitchFamily="34" charset="0"/>
              </a:rPr>
              <a:t> </a:t>
            </a:r>
            <a:endParaRPr lang="en-GB" sz="2800" dirty="0">
              <a:solidFill>
                <a:srgbClr val="04387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899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8697" y="1876406"/>
            <a:ext cx="93934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800" dirty="0">
                <a:latin typeface="Arial" panose="020B0604020202020204" pitchFamily="34" charset="0"/>
              </a:rPr>
              <a:t>Create a leaflet for young people highlighting the key legal risks relating to drug use. This should define key terms, provide examples of each and suggest possible consequences.</a:t>
            </a:r>
            <a:endParaRPr lang="en-GB" sz="2800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18</a:t>
            </a:r>
          </a:p>
        </p:txBody>
      </p:sp>
      <p:sp>
        <p:nvSpPr>
          <p:cNvPr id="14" name="Title 3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Further activity</a:t>
            </a:r>
          </a:p>
        </p:txBody>
      </p:sp>
      <p:pic>
        <p:nvPicPr>
          <p:cNvPr id="12290" name="Picture 2" descr="Document, Template, Layout, Design, Paper, Pos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123" y="3424885"/>
            <a:ext cx="2611778" cy="281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326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05472" y="3495733"/>
            <a:ext cx="10965901" cy="24160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543050" lvl="3" indent="-171450">
              <a:spcAft>
                <a:spcPts val="1200"/>
              </a:spcAft>
              <a:buSzPct val="90000"/>
              <a:buFont typeface="Wingdings" panose="05000000000000000000" pitchFamily="2" charset="2"/>
              <a:buChar char="Ø"/>
            </a:pPr>
            <a:endParaRPr lang="en-GB" sz="100" b="1" dirty="0">
              <a:latin typeface="Arial" panose="020B0604020202020204" pitchFamily="34" charset="0"/>
            </a:endParaRPr>
          </a:p>
          <a:p>
            <a:pPr marL="914400" lvl="1" indent="-457200">
              <a:spcAft>
                <a:spcPts val="1200"/>
              </a:spcAft>
              <a:buSzPct val="90000"/>
              <a:buFont typeface="Wingdings" panose="05000000000000000000" pitchFamily="2" charset="2"/>
              <a:buChar char="Ø"/>
            </a:pPr>
            <a:r>
              <a:rPr lang="en-GB" sz="24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explain the legal terms ‘possession’, ‘supply’ and ‘intent to supply’ in relation to drugs</a:t>
            </a:r>
          </a:p>
          <a:p>
            <a:pPr marL="914400" lvl="1" indent="-457200">
              <a:spcAft>
                <a:spcPts val="1200"/>
              </a:spcAft>
              <a:buSzPct val="90000"/>
              <a:buFont typeface="Wingdings" panose="05000000000000000000" pitchFamily="2" charset="2"/>
              <a:buChar char="Ø"/>
            </a:pPr>
            <a:r>
              <a:rPr lang="en-GB" sz="24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explain the short and long term legal consequences of being found in possession of, using, selling or supplying different classes of drugs</a:t>
            </a:r>
          </a:p>
          <a:p>
            <a:pPr marL="914400" lvl="1" indent="-457200">
              <a:spcAft>
                <a:spcPts val="1200"/>
              </a:spcAft>
              <a:buSzPct val="90000"/>
              <a:buFont typeface="Wingdings" panose="05000000000000000000" pitchFamily="2" charset="2"/>
              <a:buChar char="Ø"/>
            </a:pPr>
            <a:r>
              <a:rPr lang="en-GB" sz="24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analyse the police’s role in enforcing the law on drugs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563" y="1762291"/>
            <a:ext cx="9585369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SzPct val="202000"/>
            </a:pPr>
            <a:r>
              <a:rPr lang="en-GB" sz="2800" b="1" dirty="0">
                <a:latin typeface="Arial" panose="020B0604020202020204" pitchFamily="34" charset="0"/>
              </a:rPr>
              <a:t>We are learning </a:t>
            </a:r>
            <a:r>
              <a:rPr lang="en-US" sz="2800" b="1" dirty="0">
                <a:latin typeface="Arial" panose="020B0604020202020204" pitchFamily="34" charset="0"/>
              </a:rPr>
              <a:t>about the potential legal and personal consequences of using illegal drugs</a:t>
            </a:r>
          </a:p>
          <a:p>
            <a:pPr>
              <a:buSzPct val="202000"/>
            </a:pPr>
            <a:endParaRPr lang="en-GB" sz="2400" dirty="0">
              <a:latin typeface="Arial" panose="020B0604020202020204" pitchFamily="34" charset="0"/>
            </a:endParaRPr>
          </a:p>
          <a:p>
            <a:pPr>
              <a:buSzPct val="202000"/>
            </a:pPr>
            <a:r>
              <a:rPr lang="en-GB" sz="2400" dirty="0">
                <a:latin typeface="Arial" panose="020B0604020202020204" pitchFamily="34" charset="0"/>
              </a:rPr>
              <a:t>You will be able to:</a:t>
            </a:r>
          </a:p>
        </p:txBody>
      </p:sp>
      <p:sp>
        <p:nvSpPr>
          <p:cNvPr id="15" name="Title 3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Learning objectives and outcomes</a:t>
            </a:r>
          </a:p>
        </p:txBody>
      </p:sp>
    </p:spTree>
    <p:extLst>
      <p:ext uri="{BB962C8B-B14F-4D97-AF65-F5344CB8AC3E}">
        <p14:creationId xmlns:p14="http://schemas.microsoft.com/office/powerpoint/2010/main" val="418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50505A2F-2056-43D7-92B1-08262EBAC685}"/>
              </a:ext>
            </a:extLst>
          </p:cNvPr>
          <p:cNvSpPr/>
          <p:nvPr/>
        </p:nvSpPr>
        <p:spPr>
          <a:xfrm>
            <a:off x="6096000" y="2432249"/>
            <a:ext cx="5003914" cy="1074389"/>
          </a:xfrm>
          <a:prstGeom prst="wedgeRoundRectCallout">
            <a:avLst>
              <a:gd name="adj1" fmla="val 58216"/>
              <a:gd name="adj2" fmla="val 9909"/>
              <a:gd name="adj3" fmla="val 16667"/>
            </a:avLst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43876"/>
                </a:solidFill>
              </a:rPr>
              <a:t>It’s fine, I’m not going to use it.</a:t>
            </a:r>
            <a:br>
              <a:rPr lang="en-GB" sz="2800" b="1" dirty="0">
                <a:solidFill>
                  <a:srgbClr val="043876"/>
                </a:solidFill>
              </a:rPr>
            </a:br>
            <a:r>
              <a:rPr lang="en-GB" sz="2800" b="1" dirty="0">
                <a:solidFill>
                  <a:srgbClr val="043876"/>
                </a:solidFill>
              </a:rPr>
              <a:t>I’m giving it to a mate.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7819" y="1471009"/>
            <a:ext cx="41641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/>
              <a:t>What do you think Person A and Person B are talking about?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/>
              <a:t>Which person do you think is right? Why?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/>
              <a:t>What might the consequences be for Person B?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b="1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547475" y="6480175"/>
            <a:ext cx="644525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3</a:t>
            </a:fld>
            <a:endParaRPr lang="en-GB" dirty="0"/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96E8560F-DDD6-4C8A-8244-6EE3856233E3}"/>
              </a:ext>
            </a:extLst>
          </p:cNvPr>
          <p:cNvSpPr/>
          <p:nvPr/>
        </p:nvSpPr>
        <p:spPr>
          <a:xfrm>
            <a:off x="5707603" y="1226725"/>
            <a:ext cx="5003914" cy="1074389"/>
          </a:xfrm>
          <a:prstGeom prst="wedgeRoundRectCallout">
            <a:avLst>
              <a:gd name="adj1" fmla="val -59209"/>
              <a:gd name="adj2" fmla="val -7428"/>
              <a:gd name="adj3" fmla="val 16667"/>
            </a:avLst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You can get into real trouble for having that in your bag!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71A2A80-31E5-4BF7-B553-63544E25FA2F}"/>
              </a:ext>
            </a:extLst>
          </p:cNvPr>
          <p:cNvSpPr/>
          <p:nvPr/>
        </p:nvSpPr>
        <p:spPr>
          <a:xfrm>
            <a:off x="10585393" y="1379198"/>
            <a:ext cx="828663" cy="769442"/>
          </a:xfrm>
          <a:prstGeom prst="ellipse">
            <a:avLst/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64B6916-F562-42E5-BB67-3C5563153171}"/>
              </a:ext>
            </a:extLst>
          </p:cNvPr>
          <p:cNvSpPr/>
          <p:nvPr/>
        </p:nvSpPr>
        <p:spPr>
          <a:xfrm>
            <a:off x="5338805" y="2560897"/>
            <a:ext cx="828663" cy="7694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rgbClr val="043876"/>
                </a:solidFill>
              </a:rPr>
              <a:t>B</a:t>
            </a: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BCC1D895-18F0-4FF3-96C6-18711A5B15CB}"/>
              </a:ext>
            </a:extLst>
          </p:cNvPr>
          <p:cNvSpPr/>
          <p:nvPr/>
        </p:nvSpPr>
        <p:spPr>
          <a:xfrm>
            <a:off x="6096000" y="4824855"/>
            <a:ext cx="5003914" cy="1074389"/>
          </a:xfrm>
          <a:prstGeom prst="wedgeRoundRectCallout">
            <a:avLst>
              <a:gd name="adj1" fmla="val 58216"/>
              <a:gd name="adj2" fmla="val 9909"/>
              <a:gd name="adj3" fmla="val 16667"/>
            </a:avLst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43876"/>
                </a:solidFill>
              </a:rPr>
              <a:t>It’s not dealing if they don’t pay for it.</a:t>
            </a: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A7712A2-316E-46CE-B089-9454B571FFD8}"/>
              </a:ext>
            </a:extLst>
          </p:cNvPr>
          <p:cNvSpPr/>
          <p:nvPr/>
        </p:nvSpPr>
        <p:spPr>
          <a:xfrm>
            <a:off x="5707603" y="3590122"/>
            <a:ext cx="5003914" cy="1074389"/>
          </a:xfrm>
          <a:prstGeom prst="wedgeRoundRectCallout">
            <a:avLst>
              <a:gd name="adj1" fmla="val -59209"/>
              <a:gd name="adj2" fmla="val -7428"/>
              <a:gd name="adj3" fmla="val 16667"/>
            </a:avLst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That’s going to be even worse!</a:t>
            </a:r>
          </a:p>
          <a:p>
            <a:pPr algn="ctr"/>
            <a:r>
              <a:rPr lang="en-GB" sz="2800" b="1" dirty="0">
                <a:solidFill>
                  <a:schemeClr val="bg1"/>
                </a:solidFill>
              </a:rPr>
              <a:t>It’s dealing!</a:t>
            </a:r>
          </a:p>
        </p:txBody>
      </p:sp>
      <p:sp>
        <p:nvSpPr>
          <p:cNvPr id="16" name="Title 5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Overheard conversation</a:t>
            </a:r>
          </a:p>
        </p:txBody>
      </p:sp>
    </p:spTree>
    <p:extLst>
      <p:ext uri="{BB962C8B-B14F-4D97-AF65-F5344CB8AC3E}">
        <p14:creationId xmlns:p14="http://schemas.microsoft.com/office/powerpoint/2010/main" val="440661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4</a:t>
            </a:r>
          </a:p>
        </p:txBody>
      </p:sp>
      <p:sp>
        <p:nvSpPr>
          <p:cNvPr id="22" name="Title 3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Key terms</a:t>
            </a:r>
          </a:p>
        </p:txBody>
      </p:sp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DFF57673-4CE1-4D91-A3E4-39B606A9A7A4}"/>
              </a:ext>
            </a:extLst>
          </p:cNvPr>
          <p:cNvSpPr/>
          <p:nvPr/>
        </p:nvSpPr>
        <p:spPr>
          <a:xfrm>
            <a:off x="340093" y="1994932"/>
            <a:ext cx="3634580" cy="338753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solidFill>
                  <a:srgbClr val="43BAC3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Possession</a:t>
            </a:r>
            <a:r>
              <a:rPr lang="en-GB" sz="2400" b="1" dirty="0">
                <a:solidFill>
                  <a:srgbClr val="95519E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 </a:t>
            </a: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means an individual is caught with a controlled substance for personal use. The person doesn’t have to be using it, just to have it.</a:t>
            </a:r>
            <a:endParaRPr lang="en-GB" sz="2400" b="1" dirty="0">
              <a:solidFill>
                <a:schemeClr val="tx1"/>
              </a:solidFill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6">
            <a:extLst>
              <a:ext uri="{FF2B5EF4-FFF2-40B4-BE49-F238E27FC236}">
                <a16:creationId xmlns:a16="http://schemas.microsoft.com/office/drawing/2014/main" id="{657255A4-0DA1-4589-80D7-956C46F50806}"/>
              </a:ext>
            </a:extLst>
          </p:cNvPr>
          <p:cNvSpPr/>
          <p:nvPr/>
        </p:nvSpPr>
        <p:spPr>
          <a:xfrm>
            <a:off x="4172976" y="1994932"/>
            <a:ext cx="3634580" cy="338752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solidFill>
                  <a:srgbClr val="43BAC3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Possession with intent to supply </a:t>
            </a: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means a person is planning to give controlled drugs to someone else. This includes selling, sharing or giving for free.</a:t>
            </a:r>
            <a:endParaRPr lang="en-GB" sz="2400" b="1" dirty="0">
              <a:solidFill>
                <a:schemeClr val="tx1"/>
              </a:solidFill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7">
            <a:extLst>
              <a:ext uri="{FF2B5EF4-FFF2-40B4-BE49-F238E27FC236}">
                <a16:creationId xmlns:a16="http://schemas.microsoft.com/office/drawing/2014/main" id="{6BB6BEAC-DCF3-480B-963E-DC19549BBD08}"/>
              </a:ext>
            </a:extLst>
          </p:cNvPr>
          <p:cNvSpPr/>
          <p:nvPr/>
        </p:nvSpPr>
        <p:spPr>
          <a:xfrm>
            <a:off x="8005859" y="1982547"/>
            <a:ext cx="3634580" cy="338752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solidFill>
                  <a:srgbClr val="43BAC3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Supply</a:t>
            </a:r>
            <a:r>
              <a:rPr lang="en-GB" sz="2400" b="1" dirty="0">
                <a:solidFill>
                  <a:srgbClr val="95519E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 </a:t>
            </a:r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means a person distributes or gives someone else controlled drugs. This can be selling, giving for a reward of some kind, sharing or giving for free.</a:t>
            </a:r>
            <a:endParaRPr lang="en-GB" sz="2400" b="1" dirty="0">
              <a:solidFill>
                <a:schemeClr val="tx1"/>
              </a:solidFill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177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505B00-102E-477F-9BDB-486C318F5602}"/>
              </a:ext>
            </a:extLst>
          </p:cNvPr>
          <p:cNvSpPr/>
          <p:nvPr/>
        </p:nvSpPr>
        <p:spPr>
          <a:xfrm rot="614777">
            <a:off x="5268861" y="2426760"/>
            <a:ext cx="3216937" cy="146853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Arial" panose="020B0604020202020204" pitchFamily="34" charset="0"/>
              </a:rPr>
              <a:t>Selling a class B drug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Types of drugs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93AD9B-644B-4C55-ADCA-6AC31F8D13A8}"/>
              </a:ext>
            </a:extLst>
          </p:cNvPr>
          <p:cNvSpPr txBox="1"/>
          <p:nvPr/>
        </p:nvSpPr>
        <p:spPr>
          <a:xfrm>
            <a:off x="276201" y="1152053"/>
            <a:ext cx="49757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082A52"/>
              </a:solidFill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  <a:p>
            <a:r>
              <a:rPr lang="en-GB" sz="2800" dirty="0"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Sort the cards into the table</a:t>
            </a:r>
            <a:endParaRPr lang="en-US" sz="2800" dirty="0"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  <a:p>
            <a:endParaRPr lang="en-US" sz="2800" dirty="0">
              <a:solidFill>
                <a:srgbClr val="082A52"/>
              </a:solidFill>
              <a:latin typeface="Arial" panose="020B0604020202020204" pitchFamily="34" charset="0"/>
              <a:ea typeface="La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DD9EC609-ED4E-4F38-89A6-CD15C1AF1843}"/>
              </a:ext>
            </a:extLst>
          </p:cNvPr>
          <p:cNvSpPr/>
          <p:nvPr/>
        </p:nvSpPr>
        <p:spPr>
          <a:xfrm rot="20648677">
            <a:off x="3142958" y="4249224"/>
            <a:ext cx="3216937" cy="150279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3BAC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3200" dirty="0">
                <a:solidFill>
                  <a:schemeClr val="tx1"/>
                </a:solidFill>
                <a:latin typeface="Arial" panose="020B0604020202020204" pitchFamily="34" charset="0"/>
              </a:rPr>
              <a:t>Up to life in prison and an unlimited fine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772896A-EB6D-4771-BEDA-7386FA444BCA}"/>
              </a:ext>
            </a:extLst>
          </p:cNvPr>
          <p:cNvSpPr/>
          <p:nvPr/>
        </p:nvSpPr>
        <p:spPr>
          <a:xfrm rot="20579472">
            <a:off x="1853887" y="2492342"/>
            <a:ext cx="3082111" cy="1630988"/>
          </a:xfrm>
          <a:prstGeom prst="roundRect">
            <a:avLst/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rial" panose="020B0604020202020204" pitchFamily="34" charset="0"/>
              </a:rPr>
              <a:t>Handing a class C drug to a friend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DE237910-BEF6-4D74-9D29-1BD1C6A90068}"/>
              </a:ext>
            </a:extLst>
          </p:cNvPr>
          <p:cNvSpPr/>
          <p:nvPr/>
        </p:nvSpPr>
        <p:spPr>
          <a:xfrm rot="558521">
            <a:off x="6743505" y="4325335"/>
            <a:ext cx="3226509" cy="1671130"/>
          </a:xfrm>
          <a:prstGeom prst="roundRect">
            <a:avLst/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Arial" panose="020B0604020202020204" pitchFamily="34" charset="0"/>
              </a:rPr>
              <a:t>Taking cannabis in the park</a:t>
            </a:r>
          </a:p>
        </p:txBody>
      </p:sp>
    </p:spTree>
    <p:extLst>
      <p:ext uri="{BB962C8B-B14F-4D97-AF65-F5344CB8AC3E}">
        <p14:creationId xmlns:p14="http://schemas.microsoft.com/office/powerpoint/2010/main" val="1712952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6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11547475" y="6480175"/>
            <a:ext cx="644525" cy="365125"/>
          </a:xfrm>
          <a:prstGeom prst="rect">
            <a:avLst/>
          </a:prstGeom>
        </p:spPr>
        <p:txBody>
          <a:bodyPr/>
          <a:lstStyle/>
          <a:p>
            <a:fld id="{2D651D86-383D-45DB-A701-76B5BFCFE28F}" type="slidenum">
              <a:rPr lang="en-GB" smtClean="0"/>
              <a:t>6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21BF88-E883-40C9-BD3E-AA5F9188A10B}"/>
              </a:ext>
            </a:extLst>
          </p:cNvPr>
          <p:cNvSpPr/>
          <p:nvPr/>
        </p:nvSpPr>
        <p:spPr>
          <a:xfrm>
            <a:off x="309563" y="1522726"/>
            <a:ext cx="54628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latin typeface="Arial" panose="020B0604020202020204" pitchFamily="34" charset="0"/>
              </a:rPr>
              <a:t>Imagine a police officer is nearby the situation on the picture card. As a group discuss the following questions: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E550B6D-503D-4387-9A2E-086A9877E075}"/>
              </a:ext>
            </a:extLst>
          </p:cNvPr>
          <p:cNvSpPr/>
          <p:nvPr/>
        </p:nvSpPr>
        <p:spPr>
          <a:xfrm>
            <a:off x="7689626" y="1441336"/>
            <a:ext cx="4130311" cy="142610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438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Why might an officer need to approach the situation?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1BA5B6D-D4E2-4EE7-9F42-54AA9B89A3F6}"/>
              </a:ext>
            </a:extLst>
          </p:cNvPr>
          <p:cNvSpPr/>
          <p:nvPr/>
        </p:nvSpPr>
        <p:spPr>
          <a:xfrm>
            <a:off x="7689626" y="2969970"/>
            <a:ext cx="4130311" cy="155846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438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What questions might they ask?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BC344B7-8EF9-41FA-A250-48CC960F3FDD}"/>
              </a:ext>
            </a:extLst>
          </p:cNvPr>
          <p:cNvSpPr/>
          <p:nvPr/>
        </p:nvSpPr>
        <p:spPr>
          <a:xfrm>
            <a:off x="7689626" y="4638549"/>
            <a:ext cx="4130311" cy="166455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438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Arial" panose="020B0604020202020204" pitchFamily="34" charset="0"/>
                <a:ea typeface="Lato" panose="020B0604020202020204" charset="0"/>
                <a:cs typeface="Arial" panose="020B0604020202020204" pitchFamily="34" charset="0"/>
              </a:rPr>
              <a:t>Are any laws being broken? If so, by whom and what is the law?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1A8B257-DB1D-47E2-8BFA-4017E8AA216C}"/>
              </a:ext>
            </a:extLst>
          </p:cNvPr>
          <p:cNvGrpSpPr/>
          <p:nvPr/>
        </p:nvGrpSpPr>
        <p:grpSpPr>
          <a:xfrm>
            <a:off x="5928717" y="3106922"/>
            <a:ext cx="1508231" cy="1425749"/>
            <a:chOff x="5928719" y="2749123"/>
            <a:chExt cx="1508231" cy="142574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006500E-F615-463A-989E-202367379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8719" y="2749123"/>
              <a:ext cx="1508231" cy="1425749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7374094-457A-48B6-8DF4-60BA3CCB9584}"/>
                </a:ext>
              </a:extLst>
            </p:cNvPr>
            <p:cNvSpPr txBox="1"/>
            <p:nvPr/>
          </p:nvSpPr>
          <p:spPr>
            <a:xfrm>
              <a:off x="6487742" y="2886305"/>
              <a:ext cx="44595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400" b="1" dirty="0">
                  <a:solidFill>
                    <a:schemeClr val="bg1"/>
                  </a:solidFill>
                </a:rPr>
                <a:t>?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10F8E3A3-3C7D-41E7-9FB5-AB51A87168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043" y="1441336"/>
            <a:ext cx="1695915" cy="1177866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8D933B1-52ED-4FBA-BEC3-A2346CADBC31}"/>
              </a:ext>
            </a:extLst>
          </p:cNvPr>
          <p:cNvSpPr/>
          <p:nvPr/>
        </p:nvSpPr>
        <p:spPr>
          <a:xfrm>
            <a:off x="372063" y="3393857"/>
            <a:ext cx="5055423" cy="1930699"/>
          </a:xfrm>
          <a:prstGeom prst="roundRect">
            <a:avLst/>
          </a:prstGeom>
          <a:solidFill>
            <a:srgbClr val="43BAC3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sz="2800" dirty="0">
                <a:latin typeface="Arial" panose="020B0604020202020204" pitchFamily="34" charset="0"/>
              </a:rPr>
              <a:t>Swap your picture card with another group and discuss the situation on the new card.</a:t>
            </a: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309488" y="308199"/>
            <a:ext cx="10147924" cy="90545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43876"/>
                </a:solidFill>
                <a:latin typeface="Montserrat" pitchFamily="2" charset="77"/>
                <a:ea typeface="+mj-ea"/>
                <a:cs typeface="+mj-cs"/>
              </a:defRPr>
            </a:lvl1pPr>
          </a:lstStyle>
          <a:p>
            <a:r>
              <a:rPr lang="en-GB" sz="3000" dirty="0"/>
              <a:t>Picture analysis</a:t>
            </a:r>
          </a:p>
        </p:txBody>
      </p:sp>
      <p:pic>
        <p:nvPicPr>
          <p:cNvPr id="10244" name="Picture 4" descr="Balance, Scale, Justice, Law, Judge, Judici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795" y="5016158"/>
            <a:ext cx="1591163" cy="102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86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7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769725" y="6567488"/>
            <a:ext cx="422275" cy="365125"/>
          </a:xfrm>
        </p:spPr>
        <p:txBody>
          <a:bodyPr/>
          <a:lstStyle/>
          <a:p>
            <a:fld id="{2D651D86-383D-45DB-A701-76B5BFCFE28F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25" y="365979"/>
            <a:ext cx="8758238" cy="5854521"/>
          </a:xfrm>
          <a:prstGeom prst="rect">
            <a:avLst/>
          </a:prstGeom>
        </p:spPr>
      </p:pic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750108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8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769725" y="6567488"/>
            <a:ext cx="422275" cy="365125"/>
          </a:xfrm>
        </p:spPr>
        <p:txBody>
          <a:bodyPr/>
          <a:lstStyle/>
          <a:p>
            <a:fld id="{2D651D86-383D-45DB-A701-76B5BFCFE28F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B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647" y="444842"/>
            <a:ext cx="7842738" cy="57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59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GB" dirty="0"/>
              <a:t>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769725" y="6567488"/>
            <a:ext cx="422275" cy="365125"/>
          </a:xfrm>
        </p:spPr>
        <p:txBody>
          <a:bodyPr/>
          <a:lstStyle/>
          <a:p>
            <a:fld id="{2D651D86-383D-45DB-A701-76B5BFCFE28F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9" name="Title 2"/>
          <p:cNvSpPr>
            <a:spLocks noGrp="1"/>
          </p:cNvSpPr>
          <p:nvPr>
            <p:ph type="ctrTitle"/>
          </p:nvPr>
        </p:nvSpPr>
        <p:spPr>
          <a:xfrm>
            <a:off x="309488" y="308199"/>
            <a:ext cx="10147924" cy="905459"/>
          </a:xfrm>
        </p:spPr>
        <p:txBody>
          <a:bodyPr/>
          <a:lstStyle/>
          <a:p>
            <a:r>
              <a:rPr lang="en-GB" dirty="0"/>
              <a:t>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309" y="562402"/>
            <a:ext cx="8671455" cy="562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4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Widescreen</PresentationFormat>
  <Paragraphs>141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Segoe Print</vt:lpstr>
      <vt:lpstr>Lato</vt:lpstr>
      <vt:lpstr>Arial</vt:lpstr>
      <vt:lpstr>Times New Roman</vt:lpstr>
      <vt:lpstr>Calibri</vt:lpstr>
      <vt:lpstr>Montserrat</vt:lpstr>
      <vt:lpstr>Wingdings</vt:lpstr>
      <vt:lpstr>Office Theme</vt:lpstr>
      <vt:lpstr>Lesson 2: Drugs and the law</vt:lpstr>
      <vt:lpstr>Learning objectives and outcomes</vt:lpstr>
      <vt:lpstr>Overheard conversation</vt:lpstr>
      <vt:lpstr>Key terms</vt:lpstr>
      <vt:lpstr>Types of drugs</vt:lpstr>
      <vt:lpstr>PowerPoint Presentation</vt:lpstr>
      <vt:lpstr>A</vt:lpstr>
      <vt:lpstr>B</vt:lpstr>
      <vt:lpstr>C</vt:lpstr>
      <vt:lpstr>D</vt:lpstr>
      <vt:lpstr>E</vt:lpstr>
      <vt:lpstr>F</vt:lpstr>
      <vt:lpstr>Predicting outcomes</vt:lpstr>
      <vt:lpstr>Ongoing outcomes</vt:lpstr>
      <vt:lpstr>Overheard conversation</vt:lpstr>
      <vt:lpstr>Final Questions</vt:lpstr>
      <vt:lpstr>Further support</vt:lpstr>
      <vt:lpstr>Further activity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Franklin</dc:creator>
  <cp:lastModifiedBy>Sam Harvey</cp:lastModifiedBy>
  <cp:revision>40</cp:revision>
  <dcterms:created xsi:type="dcterms:W3CDTF">2021-02-16T12:45:03Z</dcterms:created>
  <dcterms:modified xsi:type="dcterms:W3CDTF">2021-05-26T08:33:58Z</dcterms:modified>
</cp:coreProperties>
</file>