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4"/>
  </p:notesMasterIdLst>
  <p:sldIdLst>
    <p:sldId id="267" r:id="rId2"/>
    <p:sldId id="269" r:id="rId3"/>
    <p:sldId id="270" r:id="rId4"/>
    <p:sldId id="277" r:id="rId5"/>
    <p:sldId id="273" r:id="rId6"/>
    <p:sldId id="271" r:id="rId7"/>
    <p:sldId id="278" r:id="rId8"/>
    <p:sldId id="272" r:id="rId9"/>
    <p:sldId id="276" r:id="rId10"/>
    <p:sldId id="274" r:id="rId11"/>
    <p:sldId id="275" r:id="rId12"/>
    <p:sldId id="279" r:id="rId13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Lato" panose="020F0502020204030203" pitchFamily="34" charset="0"/>
      <p:regular r:id="rId19"/>
      <p:bold r:id="rId20"/>
      <p:italic r:id="rId21"/>
      <p:boldItalic r:id="rId22"/>
    </p:embeddedFont>
    <p:embeddedFont>
      <p:font typeface="Montserrat" panose="00000500000000000000" pitchFamily="50" charset="0"/>
      <p:regular r:id="rId23"/>
      <p:bold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e Bell" initials="AB" lastIdx="1" clrIdx="0">
    <p:extLst>
      <p:ext uri="{19B8F6BF-5375-455C-9EA6-DF929625EA0E}">
        <p15:presenceInfo xmlns:p15="http://schemas.microsoft.com/office/powerpoint/2012/main" userId="S-1-5-21-1285066173-1815393381-3561576999-26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4444"/>
    <a:srgbClr val="43BAC3"/>
    <a:srgbClr val="043876"/>
    <a:srgbClr val="082A52"/>
    <a:srgbClr val="EDE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7"/>
    <p:restoredTop sz="77622" autoAdjust="0"/>
  </p:normalViewPr>
  <p:slideViewPr>
    <p:cSldViewPr snapToGrid="0" snapToObjects="1">
      <p:cViewPr varScale="1">
        <p:scale>
          <a:sx n="67" d="100"/>
          <a:sy n="67" d="100"/>
        </p:scale>
        <p:origin x="142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7AA12-3E53-46A7-BA84-1045B2BAA993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23B2C-0604-4766-9BF5-54618D513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061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034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933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473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58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330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239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583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2229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705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4333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192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106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11572875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single column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43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one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9072A501-B550-BD4C-89C3-5A4196CE3AD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66080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two content here</a:t>
            </a:r>
            <a:endParaRPr lang="en-US" dirty="0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E0F7174E-6EFE-BA48-BE1B-96DF50BFED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22" name="Picture Placeholder 25">
            <a:extLst>
              <a:ext uri="{FF2B5EF4-FFF2-40B4-BE49-F238E27FC236}">
                <a16:creationId xmlns:a16="http://schemas.microsoft.com/office/drawing/2014/main" id="{C4AF3FE1-F8BF-7747-B6A9-E15EEEE45B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3" name="Picture Placeholder 25">
            <a:extLst>
              <a:ext uri="{FF2B5EF4-FFF2-40B4-BE49-F238E27FC236}">
                <a16:creationId xmlns:a16="http://schemas.microsoft.com/office/drawing/2014/main" id="{C11F829D-AEAD-BD48-8328-D434942976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4" name="Picture Placeholder 25">
            <a:extLst>
              <a:ext uri="{FF2B5EF4-FFF2-40B4-BE49-F238E27FC236}">
                <a16:creationId xmlns:a16="http://schemas.microsoft.com/office/drawing/2014/main" id="{F3D3ECB7-4552-C249-9064-530DB7F1079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D0B5106-3619-B449-AA90-33A081964737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CCBDBD1-3B3D-0A4C-B220-BB6788108A74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2728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Content with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one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9072A501-B550-BD4C-89C3-5A4196CE3AD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672647" y="2287364"/>
            <a:ext cx="4209790" cy="3058983"/>
          </a:xfrm>
        </p:spPr>
        <p:txBody>
          <a:bodyPr anchor="ctr">
            <a:normAutofit/>
          </a:bodyPr>
          <a:lstStyle>
            <a:lvl1pPr marL="0" indent="0">
              <a:buNone/>
              <a:defRPr sz="1800" b="0" i="0">
                <a:latin typeface="Montserrat" pitchFamily="2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block quote here lorem ipsum dollar sit </a:t>
            </a:r>
            <a:r>
              <a:rPr lang="en-GB" dirty="0" err="1"/>
              <a:t>amet</a:t>
            </a:r>
            <a:r>
              <a:rPr lang="en-GB" dirty="0"/>
              <a:t>, avec </a:t>
            </a:r>
            <a:r>
              <a:rPr lang="en-GB" dirty="0" err="1"/>
              <a:t>consecteteur</a:t>
            </a:r>
            <a:r>
              <a:rPr lang="en-GB" dirty="0"/>
              <a:t> </a:t>
            </a:r>
            <a:r>
              <a:rPr lang="en-GB" dirty="0" err="1"/>
              <a:t>validum</a:t>
            </a:r>
            <a:r>
              <a:rPr lang="en-GB" dirty="0"/>
              <a:t> dollar </a:t>
            </a:r>
            <a:r>
              <a:rPr lang="en-GB" dirty="0" err="1"/>
              <a:t>consol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DA5D522-EF58-E541-86C5-9EFB076C2F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32335" y="3282647"/>
            <a:ext cx="927100" cy="9271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85C80FCE-CF2B-C44B-B6DC-67702352B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23" name="Picture Placeholder 25">
            <a:extLst>
              <a:ext uri="{FF2B5EF4-FFF2-40B4-BE49-F238E27FC236}">
                <a16:creationId xmlns:a16="http://schemas.microsoft.com/office/drawing/2014/main" id="{B03ADA72-2460-214B-8E54-D02FE6A00FD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4" name="Picture Placeholder 25">
            <a:extLst>
              <a:ext uri="{FF2B5EF4-FFF2-40B4-BE49-F238E27FC236}">
                <a16:creationId xmlns:a16="http://schemas.microsoft.com/office/drawing/2014/main" id="{B7823A6F-329C-0443-923B-EBE0272883F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5" name="Picture Placeholder 25">
            <a:extLst>
              <a:ext uri="{FF2B5EF4-FFF2-40B4-BE49-F238E27FC236}">
                <a16:creationId xmlns:a16="http://schemas.microsoft.com/office/drawing/2014/main" id="{3AA83807-CC9B-5C4A-9084-B7E4EDA1AC1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5F25CB-97AC-B746-B2B1-66C34CAF12E9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58453B7-F1BD-F74A-9119-55F36BE93975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7428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904474-77B7-4049-9669-0487FC584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2630B-B48E-0345-BDDB-778A9D10B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9D65F-214F-ED4D-B499-959A9C063A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056BA-488B-8444-B65D-E6C2155F3998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2CCD-7360-1146-9947-DE4B6228D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D5DBE-1ABE-1C4C-87FD-EE4AA4587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30632-CA6D-3C4B-B469-B449B64E6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3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043876"/>
          </a:solidFill>
          <a:latin typeface="Montserrat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ldline.org.uk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hyperlink" Target="http://www.talktofrank.com/get-hel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Lesson 1: Exploring Attitudes</a:t>
            </a:r>
          </a:p>
        </p:txBody>
      </p:sp>
      <p:pic>
        <p:nvPicPr>
          <p:cNvPr id="16" name="Graphic 5">
            <a:extLst>
              <a:ext uri="{FF2B5EF4-FFF2-40B4-BE49-F238E27FC236}">
                <a16:creationId xmlns:a16="http://schemas.microsoft.com/office/drawing/2014/main" id="{7DA5D522-EF58-E541-86C5-9EFB076C2F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3977" y="1899097"/>
            <a:ext cx="3019744" cy="301974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4938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2E42DA-22F9-42C9-AA0B-F9292D99A1C4}"/>
              </a:ext>
            </a:extLst>
          </p:cNvPr>
          <p:cNvSpPr txBox="1"/>
          <p:nvPr/>
        </p:nvSpPr>
        <p:spPr>
          <a:xfrm>
            <a:off x="435429" y="1460519"/>
            <a:ext cx="1097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Someone says to you:</a:t>
            </a:r>
          </a:p>
          <a:p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 </a:t>
            </a:r>
          </a:p>
        </p:txBody>
      </p:sp>
      <p:sp>
        <p:nvSpPr>
          <p:cNvPr id="2" name="Speech Bubble: Rectangle with Corners Rounded 1">
            <a:extLst>
              <a:ext uri="{FF2B5EF4-FFF2-40B4-BE49-F238E27FC236}">
                <a16:creationId xmlns:a16="http://schemas.microsoft.com/office/drawing/2014/main" id="{BBB7802E-EAB8-418F-AF0C-FD809EC91ABB}"/>
              </a:ext>
            </a:extLst>
          </p:cNvPr>
          <p:cNvSpPr/>
          <p:nvPr/>
        </p:nvSpPr>
        <p:spPr>
          <a:xfrm>
            <a:off x="1023582" y="2453854"/>
            <a:ext cx="10194293" cy="1586292"/>
          </a:xfrm>
          <a:prstGeom prst="wedgeRoundRectCallout">
            <a:avLst>
              <a:gd name="adj1" fmla="val 34424"/>
              <a:gd name="adj2" fmla="val 79486"/>
              <a:gd name="adj3" fmla="val 16667"/>
            </a:avLst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It’s important to have laws about drugs to keep young people safe.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AA545C-9E96-4F04-A4E4-01EA4C2A7E7B}"/>
              </a:ext>
            </a:extLst>
          </p:cNvPr>
          <p:cNvSpPr txBox="1"/>
          <p:nvPr/>
        </p:nvSpPr>
        <p:spPr>
          <a:xfrm>
            <a:off x="435429" y="4681267"/>
            <a:ext cx="1097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What would you say in response to this? </a:t>
            </a:r>
          </a:p>
        </p:txBody>
      </p: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What has been learnt?</a:t>
            </a:r>
          </a:p>
        </p:txBody>
      </p:sp>
    </p:spTree>
    <p:extLst>
      <p:ext uri="{BB962C8B-B14F-4D97-AF65-F5344CB8AC3E}">
        <p14:creationId xmlns:p14="http://schemas.microsoft.com/office/powerpoint/2010/main" val="3752406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8697" y="1876406"/>
            <a:ext cx="9393450" cy="3556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Speak to a tutor, head of year or other trusted member of staff in the school</a:t>
            </a:r>
          </a:p>
          <a:p>
            <a:pPr lvl="0"/>
            <a:endParaRPr lang="en-GB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pPr lvl="0"/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Contact Childline </a:t>
            </a:r>
            <a:r>
              <a:rPr lang="en-GB" sz="2800" u="sng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  <a:hlinkClick r:id="rId3"/>
              </a:rPr>
              <a:t>www.childline.org.uk</a:t>
            </a: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 0800 1111</a:t>
            </a:r>
          </a:p>
          <a:p>
            <a:pPr lvl="0"/>
            <a:endParaRPr lang="en-GB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pPr lvl="0"/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Further information is available via FRANK</a:t>
            </a:r>
          </a:p>
          <a:p>
            <a:pPr lvl="0"/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  <a:hlinkClick r:id="rId4"/>
              </a:rPr>
              <a:t>www.talktofrank.com/get-help</a:t>
            </a: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 </a:t>
            </a:r>
          </a:p>
          <a:p>
            <a:pPr>
              <a:lnSpc>
                <a:spcPct val="115000"/>
              </a:lnSpc>
            </a:pPr>
            <a:endParaRPr lang="en-GB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11</a:t>
            </a:r>
          </a:p>
        </p:txBody>
      </p:sp>
      <p:sp>
        <p:nvSpPr>
          <p:cNvPr id="14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Further support</a:t>
            </a:r>
          </a:p>
        </p:txBody>
      </p:sp>
      <p:pic>
        <p:nvPicPr>
          <p:cNvPr id="6146" name="Picture 2" descr="Mentor Icon, Tutor Icon, Mentor, Tutor, Mentor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6428" y="3059078"/>
            <a:ext cx="2797467" cy="279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899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8697" y="1876406"/>
            <a:ext cx="9393450" cy="2311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Reflect on how young people’s drug use is portrayed in the media.</a:t>
            </a:r>
          </a:p>
          <a:p>
            <a:pPr lvl="0"/>
            <a:endParaRPr lang="en-GB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pPr lvl="0"/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How might this impact attitudes and behaviours?</a:t>
            </a:r>
          </a:p>
          <a:p>
            <a:pPr>
              <a:lnSpc>
                <a:spcPct val="115000"/>
              </a:lnSpc>
            </a:pPr>
            <a:endParaRPr lang="en-GB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12</a:t>
            </a:r>
          </a:p>
        </p:txBody>
      </p:sp>
      <p:sp>
        <p:nvSpPr>
          <p:cNvPr id="14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Further activity</a:t>
            </a:r>
          </a:p>
        </p:txBody>
      </p:sp>
      <p:pic>
        <p:nvPicPr>
          <p:cNvPr id="9" name="Graphic 5">
            <a:extLst>
              <a:ext uri="{FF2B5EF4-FFF2-40B4-BE49-F238E27FC236}">
                <a16:creationId xmlns:a16="http://schemas.microsoft.com/office/drawing/2014/main" id="{7DA5D522-EF58-E541-86C5-9EFB076C2F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19818" y="3640268"/>
            <a:ext cx="1608082" cy="160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26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05472" y="3317515"/>
            <a:ext cx="10965901" cy="23237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543050" lvl="3" indent="-171450">
              <a:buSzPct val="90000"/>
              <a:buFont typeface="Wingdings" panose="05000000000000000000" pitchFamily="2" charset="2"/>
              <a:buChar char="Ø"/>
            </a:pPr>
            <a:endParaRPr lang="en-GB" sz="100" b="1" dirty="0">
              <a:latin typeface="Arial" panose="020B0604020202020204" pitchFamily="34" charset="0"/>
            </a:endParaRPr>
          </a:p>
          <a:p>
            <a:pPr marL="914400" lvl="1" indent="-457200">
              <a:lnSpc>
                <a:spcPct val="200000"/>
              </a:lnSpc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describe the names and effects of a range of illegal drugs</a:t>
            </a:r>
          </a:p>
          <a:p>
            <a:pPr marL="914400" lvl="1" indent="-457200"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analyse their attitudes and beliefs about the prevalence of drug use amongst young people</a:t>
            </a:r>
          </a:p>
          <a:p>
            <a:pPr marL="914400" lvl="1" indent="-457200"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assess the reasons why young people might choose to use or not use drugs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9563" y="1762291"/>
            <a:ext cx="9585369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202000"/>
            </a:pPr>
            <a:r>
              <a:rPr lang="en-GB" sz="2800" b="1" dirty="0">
                <a:latin typeface="Arial" panose="020B0604020202020204" pitchFamily="34" charset="0"/>
              </a:rPr>
              <a:t>We are learning </a:t>
            </a:r>
            <a:r>
              <a:rPr lang="en-US" sz="2800" b="1" dirty="0">
                <a:latin typeface="Arial" panose="020B0604020202020204" pitchFamily="34" charset="0"/>
              </a:rPr>
              <a:t>about drugs, and young people’s attitudes and behaviours regarding drug use </a:t>
            </a:r>
          </a:p>
          <a:p>
            <a:pPr>
              <a:buSzPct val="202000"/>
            </a:pPr>
            <a:endParaRPr lang="en-GB" sz="2400" dirty="0">
              <a:latin typeface="Arial" panose="020B0604020202020204" pitchFamily="34" charset="0"/>
            </a:endParaRPr>
          </a:p>
          <a:p>
            <a:pPr>
              <a:buSzPct val="202000"/>
            </a:pPr>
            <a:r>
              <a:rPr lang="en-GB" sz="2400" dirty="0">
                <a:latin typeface="Arial" panose="020B0604020202020204" pitchFamily="34" charset="0"/>
              </a:rPr>
              <a:t>You will be able to:</a:t>
            </a:r>
          </a:p>
        </p:txBody>
      </p: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Learning objectives and outcomes</a:t>
            </a:r>
          </a:p>
        </p:txBody>
      </p:sp>
    </p:spTree>
    <p:extLst>
      <p:ext uri="{BB962C8B-B14F-4D97-AF65-F5344CB8AC3E}">
        <p14:creationId xmlns:p14="http://schemas.microsoft.com/office/powerpoint/2010/main" val="418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Draw and write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sp>
        <p:nvSpPr>
          <p:cNvPr id="25" name="Content Placeholder 2"/>
          <p:cNvSpPr>
            <a:spLocks noGrp="1"/>
          </p:cNvSpPr>
          <p:nvPr>
            <p:ph idx="4294967295"/>
          </p:nvPr>
        </p:nvSpPr>
        <p:spPr>
          <a:xfrm>
            <a:off x="4920591" y="1730162"/>
            <a:ext cx="6446347" cy="41148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GB" dirty="0">
                <a:latin typeface="Arial" panose="020B0604020202020204" pitchFamily="34" charset="0"/>
              </a:rPr>
              <a:t>Draw someone who uses drugs </a:t>
            </a:r>
          </a:p>
          <a:p>
            <a:r>
              <a:rPr lang="en-GB" dirty="0">
                <a:latin typeface="Arial" panose="020B0604020202020204" pitchFamily="34" charset="0"/>
              </a:rPr>
              <a:t>Next to it, add the drug(s) they use</a:t>
            </a:r>
          </a:p>
          <a:p>
            <a:r>
              <a:rPr lang="en-GB" dirty="0">
                <a:latin typeface="Arial" panose="020B0604020202020204" pitchFamily="34" charset="0"/>
              </a:rPr>
              <a:t>Draw/write what the drug(s) look like</a:t>
            </a:r>
          </a:p>
          <a:p>
            <a:r>
              <a:rPr lang="en-GB" dirty="0">
                <a:latin typeface="Arial" panose="020B0604020202020204" pitchFamily="34" charset="0"/>
              </a:rPr>
              <a:t>Add how they are used</a:t>
            </a:r>
          </a:p>
          <a:p>
            <a:r>
              <a:rPr lang="en-GB" dirty="0">
                <a:latin typeface="Arial" panose="020B0604020202020204" pitchFamily="34" charset="0"/>
              </a:rPr>
              <a:t>Add the effects of the drug(s)</a:t>
            </a:r>
          </a:p>
          <a:p>
            <a:r>
              <a:rPr lang="en-GB" dirty="0">
                <a:latin typeface="Arial" panose="020B0604020202020204" pitchFamily="34" charset="0"/>
              </a:rPr>
              <a:t>Add why they take them</a:t>
            </a:r>
          </a:p>
          <a:p>
            <a:r>
              <a:rPr lang="en-GB" dirty="0">
                <a:latin typeface="Arial" panose="020B0604020202020204" pitchFamily="34" charset="0"/>
              </a:rPr>
              <a:t>Add what the potential consequences for using them could be</a:t>
            </a:r>
          </a:p>
        </p:txBody>
      </p:sp>
      <p:pic>
        <p:nvPicPr>
          <p:cNvPr id="2050" name="Picture 2" descr="Edit Icon, Pencil Icon, Pencil, Edit Symbol, Dra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745" y="2938023"/>
            <a:ext cx="2260341" cy="226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993AD9B-644B-4C55-ADCA-6AC31F8D13A8}"/>
              </a:ext>
            </a:extLst>
          </p:cNvPr>
          <p:cNvSpPr txBox="1"/>
          <p:nvPr/>
        </p:nvSpPr>
        <p:spPr>
          <a:xfrm>
            <a:off x="309563" y="1731332"/>
            <a:ext cx="45181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Working quietly on your own…</a:t>
            </a:r>
            <a:endParaRPr lang="en-US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63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Draw and write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51326FB-BC11-4235-AA1E-26358C582449}"/>
              </a:ext>
            </a:extLst>
          </p:cNvPr>
          <p:cNvSpPr/>
          <p:nvPr/>
        </p:nvSpPr>
        <p:spPr>
          <a:xfrm>
            <a:off x="8173230" y="4382242"/>
            <a:ext cx="3459113" cy="1463366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2800" b="1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Keep this safe!</a:t>
            </a:r>
            <a:br>
              <a:rPr lang="en-GB" sz="2000" b="1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b="1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will revisit this in a future lesson.</a:t>
            </a:r>
            <a:endParaRPr lang="en-GB" sz="2000" b="1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5" name="Content Placeholder 2"/>
          <p:cNvSpPr>
            <a:spLocks noGrp="1"/>
          </p:cNvSpPr>
          <p:nvPr>
            <p:ph idx="4294967295"/>
          </p:nvPr>
        </p:nvSpPr>
        <p:spPr>
          <a:xfrm>
            <a:off x="537776" y="1730808"/>
            <a:ext cx="7486871" cy="4114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Did any common stereotypes come up?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Was the focus on legal or illegal drugs?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Did everyone identify similar types of drugs?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What reasons for taking them did your group have?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What effects were identified in your group?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Is there anything your group would like to know more about following this activity?</a:t>
            </a:r>
          </a:p>
        </p:txBody>
      </p:sp>
      <p:pic>
        <p:nvPicPr>
          <p:cNvPr id="2050" name="Picture 2" descr="Edit Icon, Pencil Icon, Pencil, Edit Symbol, Dra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860" y="1730808"/>
            <a:ext cx="2260341" cy="226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195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D26E1CD3-436A-4660-8416-FEA9D0C6CFAA}"/>
              </a:ext>
            </a:extLst>
          </p:cNvPr>
          <p:cNvSpPr/>
          <p:nvPr/>
        </p:nvSpPr>
        <p:spPr>
          <a:xfrm rot="1435646">
            <a:off x="8357337" y="4082749"/>
            <a:ext cx="3216937" cy="116874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</a:rPr>
              <a:t>Mood swings </a:t>
            </a:r>
            <a:endParaRPr lang="en-GB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840F980-200C-4C18-8884-5610FAEF5A81}"/>
              </a:ext>
            </a:extLst>
          </p:cNvPr>
          <p:cNvSpPr/>
          <p:nvPr/>
        </p:nvSpPr>
        <p:spPr>
          <a:xfrm rot="1385075">
            <a:off x="8355783" y="875844"/>
            <a:ext cx="3216937" cy="116874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</a:rPr>
              <a:t>Anxiety and panic</a:t>
            </a:r>
            <a:endParaRPr lang="en-GB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Types of drugs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93AD9B-644B-4C55-ADCA-6AC31F8D13A8}"/>
              </a:ext>
            </a:extLst>
          </p:cNvPr>
          <p:cNvSpPr txBox="1"/>
          <p:nvPr/>
        </p:nvSpPr>
        <p:spPr>
          <a:xfrm>
            <a:off x="276201" y="1152053"/>
            <a:ext cx="45181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>
              <a:solidFill>
                <a:srgbClr val="082A52"/>
              </a:solidFill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Sort the cards to match two effects cards to each drug type.</a:t>
            </a:r>
            <a:endParaRPr lang="en-US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endParaRPr lang="en-US" sz="2800" dirty="0">
              <a:solidFill>
                <a:srgbClr val="082A52"/>
              </a:solidFill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E5859D7-FE41-451C-92EE-10F8148AC1E3}"/>
              </a:ext>
            </a:extLst>
          </p:cNvPr>
          <p:cNvSpPr txBox="1"/>
          <p:nvPr/>
        </p:nvSpPr>
        <p:spPr>
          <a:xfrm>
            <a:off x="276200" y="2891889"/>
            <a:ext cx="42139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Did anything surprise you?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Is there anything you didn’t know before?</a:t>
            </a:r>
            <a:endParaRPr lang="en-US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endParaRPr lang="en-US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D9EC609-ED4E-4F38-89A6-CD15C1AF1843}"/>
              </a:ext>
            </a:extLst>
          </p:cNvPr>
          <p:cNvSpPr/>
          <p:nvPr/>
        </p:nvSpPr>
        <p:spPr>
          <a:xfrm rot="361720">
            <a:off x="7560921" y="5158433"/>
            <a:ext cx="3216937" cy="116874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</a:rPr>
              <a:t>Feeling ‘chilled out’ or giggly</a:t>
            </a:r>
            <a:endParaRPr lang="en-GB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B772896A-EB6D-4771-BEDA-7386FA444BCA}"/>
              </a:ext>
            </a:extLst>
          </p:cNvPr>
          <p:cNvSpPr/>
          <p:nvPr/>
        </p:nvSpPr>
        <p:spPr>
          <a:xfrm>
            <a:off x="5323241" y="377314"/>
            <a:ext cx="2710127" cy="1168741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Drug A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DE237910-BEF6-4D74-9D29-1BD1C6A90068}"/>
              </a:ext>
            </a:extLst>
          </p:cNvPr>
          <p:cNvSpPr/>
          <p:nvPr/>
        </p:nvSpPr>
        <p:spPr>
          <a:xfrm>
            <a:off x="5319198" y="3588860"/>
            <a:ext cx="2710127" cy="1168741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Drug B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505B00-102E-477F-9BDB-486C318F5602}"/>
              </a:ext>
            </a:extLst>
          </p:cNvPr>
          <p:cNvSpPr/>
          <p:nvPr/>
        </p:nvSpPr>
        <p:spPr>
          <a:xfrm rot="614777">
            <a:off x="7695150" y="1908191"/>
            <a:ext cx="3216937" cy="116874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</a:rPr>
              <a:t>Altered perceptions</a:t>
            </a:r>
            <a:endParaRPr lang="en-GB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1295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Exploring attitudes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6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3BA6F42-5817-46F8-B92D-89263B139FE1}"/>
              </a:ext>
            </a:extLst>
          </p:cNvPr>
          <p:cNvSpPr/>
          <p:nvPr/>
        </p:nvSpPr>
        <p:spPr>
          <a:xfrm>
            <a:off x="309563" y="1562910"/>
            <a:ext cx="114932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Guess the statistic for each of the statements.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A679634-0BD2-4022-87C8-D6093AB1AF85}"/>
              </a:ext>
            </a:extLst>
          </p:cNvPr>
          <p:cNvSpPr/>
          <p:nvPr/>
        </p:nvSpPr>
        <p:spPr>
          <a:xfrm>
            <a:off x="276201" y="2086131"/>
            <a:ext cx="11493235" cy="3434121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2 % of 11-15 year olds are ‘regular’ smokers (smoke once a week)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56 % of 11-15 year olds have never tried an alcoholic drink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8  % of 11-15 year olds have ever tried cannabis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4  % of 11-15 year olds have ever tried nitrous oxide (balloons)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28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20 % of 16-24 year olds have used an illegal drug in the last year</a:t>
            </a:r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9A1B70-15F9-497D-82EA-F0A4BDC4C888}"/>
              </a:ext>
            </a:extLst>
          </p:cNvPr>
          <p:cNvSpPr/>
          <p:nvPr/>
        </p:nvSpPr>
        <p:spPr>
          <a:xfrm>
            <a:off x="914405" y="2930482"/>
            <a:ext cx="575733" cy="3725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4AAF323-CC9B-4711-A335-EE7D53789A64}"/>
              </a:ext>
            </a:extLst>
          </p:cNvPr>
          <p:cNvSpPr/>
          <p:nvPr/>
        </p:nvSpPr>
        <p:spPr>
          <a:xfrm>
            <a:off x="863610" y="3573946"/>
            <a:ext cx="457195" cy="354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E6E160-6E20-4365-9B32-D10E4FBD4843}"/>
              </a:ext>
            </a:extLst>
          </p:cNvPr>
          <p:cNvSpPr/>
          <p:nvPr/>
        </p:nvSpPr>
        <p:spPr>
          <a:xfrm>
            <a:off x="931336" y="4199457"/>
            <a:ext cx="423333" cy="3725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669932-7812-4BD4-9E6F-0E7C2C2662DA}"/>
              </a:ext>
            </a:extLst>
          </p:cNvPr>
          <p:cNvSpPr/>
          <p:nvPr/>
        </p:nvSpPr>
        <p:spPr>
          <a:xfrm>
            <a:off x="863610" y="4948120"/>
            <a:ext cx="609595" cy="3761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861A89-25DA-48CF-8753-3630A1C02126}"/>
              </a:ext>
            </a:extLst>
          </p:cNvPr>
          <p:cNvSpPr/>
          <p:nvPr/>
        </p:nvSpPr>
        <p:spPr>
          <a:xfrm>
            <a:off x="897472" y="2287018"/>
            <a:ext cx="423333" cy="3725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61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7" grpId="0" animBg="1"/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Reflection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93AD9B-644B-4C55-ADCA-6AC31F8D13A8}"/>
              </a:ext>
            </a:extLst>
          </p:cNvPr>
          <p:cNvSpPr txBox="1"/>
          <p:nvPr/>
        </p:nvSpPr>
        <p:spPr>
          <a:xfrm>
            <a:off x="309563" y="1749145"/>
            <a:ext cx="10316396" cy="3993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GB" sz="2800" dirty="0"/>
              <a:t>Have any of these statistics surprised you?</a:t>
            </a: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GB" sz="2800" dirty="0"/>
              <a:t>Why might perceptions of young people’s drug use sometimes be inaccurate, even amongst young people themselves?</a:t>
            </a: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GB" sz="2800" dirty="0"/>
              <a:t>How might perceptions of what is common for people your age impact young people’s behaviour?</a:t>
            </a:r>
          </a:p>
          <a:p>
            <a:pPr marL="342900" lvl="0" indent="-342900">
              <a:lnSpc>
                <a:spcPct val="115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GB" sz="2800" dirty="0"/>
              <a:t>How might media portrayal of young people’s behaviour impact on a young person’s choices? </a:t>
            </a:r>
            <a:endParaRPr lang="en-GB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945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B03B5A3-C65C-4C0C-85E9-AC350F4A912A}"/>
              </a:ext>
            </a:extLst>
          </p:cNvPr>
          <p:cNvCxnSpPr>
            <a:cxnSpLocks/>
          </p:cNvCxnSpPr>
          <p:nvPr/>
        </p:nvCxnSpPr>
        <p:spPr>
          <a:xfrm flipV="1">
            <a:off x="9033046" y="2325451"/>
            <a:ext cx="0" cy="4066059"/>
          </a:xfrm>
          <a:prstGeom prst="line">
            <a:avLst/>
          </a:prstGeom>
          <a:ln w="57150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8F997F5-A332-4874-8BBC-62736430F012}"/>
              </a:ext>
            </a:extLst>
          </p:cNvPr>
          <p:cNvSpPr/>
          <p:nvPr/>
        </p:nvSpPr>
        <p:spPr>
          <a:xfrm>
            <a:off x="340093" y="1554745"/>
            <a:ext cx="113902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What reasons for and against using drugs might people give?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3A5ED0B-634B-474C-9FF6-291BFBED954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266" y="3287434"/>
            <a:ext cx="2597559" cy="246112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82ECE0-EA29-408D-B83E-E62951238078}"/>
              </a:ext>
            </a:extLst>
          </p:cNvPr>
          <p:cNvSpPr txBox="1"/>
          <p:nvPr/>
        </p:nvSpPr>
        <p:spPr>
          <a:xfrm>
            <a:off x="6400205" y="2322480"/>
            <a:ext cx="20358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43876"/>
                </a:solidFill>
                <a:latin typeface="Arial" panose="020B0604020202020204" pitchFamily="34" charset="0"/>
              </a:rPr>
              <a:t>Reasons for using drugs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9844BB-E7EF-4406-82C3-217C9EC42BB9}"/>
              </a:ext>
            </a:extLst>
          </p:cNvPr>
          <p:cNvSpPr txBox="1"/>
          <p:nvPr/>
        </p:nvSpPr>
        <p:spPr>
          <a:xfrm>
            <a:off x="9519404" y="2325451"/>
            <a:ext cx="24558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43876"/>
                </a:solidFill>
                <a:latin typeface="Arial" panose="020B0604020202020204" pitchFamily="34" charset="0"/>
              </a:rPr>
              <a:t>Reasons against using drugs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765216-7CF4-4F80-93CB-000C6241B3A1}"/>
              </a:ext>
            </a:extLst>
          </p:cNvPr>
          <p:cNvSpPr/>
          <p:nvPr/>
        </p:nvSpPr>
        <p:spPr>
          <a:xfrm>
            <a:off x="343253" y="2322480"/>
            <a:ext cx="58399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</a:rPr>
              <a:t>Are any of the reasons in favour of drug use based on inaccurate beliefs?</a:t>
            </a:r>
          </a:p>
          <a:p>
            <a:pPr marL="171450" lvl="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</a:rPr>
              <a:t>How could someone argue against these inaccurate beliefs?</a:t>
            </a:r>
          </a:p>
          <a:p>
            <a:pPr marL="171450" lvl="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Arial" panose="020B0604020202020204" pitchFamily="34" charset="0"/>
              </a:rPr>
              <a:t>Which reasons are the strongest reasons against drug use?</a:t>
            </a:r>
          </a:p>
        </p:txBody>
      </p:sp>
      <p:sp>
        <p:nvSpPr>
          <p:cNvPr id="22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Reasons for and against drug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5960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83450" y="1719166"/>
            <a:ext cx="5934652" cy="4027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Write down any questions you would like to ask the police officer visiting next lesson about drugs, their health impact and the law on a post-it note.</a:t>
            </a:r>
          </a:p>
          <a:p>
            <a:pPr>
              <a:lnSpc>
                <a:spcPct val="115000"/>
              </a:lnSpc>
            </a:pPr>
            <a:endParaRPr lang="en-GB" sz="2800" dirty="0"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  <a:p>
            <a:pPr>
              <a:lnSpc>
                <a:spcPct val="115000"/>
              </a:lnSpc>
            </a:pPr>
            <a:r>
              <a:rPr lang="en-GB" sz="2800" dirty="0">
                <a:latin typeface="Arial" panose="020B0604020202020204" pitchFamily="34" charset="0"/>
                <a:ea typeface="Lato" panose="020B0604020202020204" charset="0"/>
                <a:cs typeface="Lato" panose="020B0604020202020204" charset="0"/>
              </a:rPr>
              <a:t>Put your questions in the anonymous question box.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Visit Preparation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9</a:t>
            </a:r>
          </a:p>
        </p:txBody>
      </p:sp>
      <p:pic>
        <p:nvPicPr>
          <p:cNvPr id="5122" name="Picture 2" descr="Help, Information, Question, Tip, Tooltip, Won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495" y="2033752"/>
            <a:ext cx="2992049" cy="299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131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615</Words>
  <Application>Microsoft Office PowerPoint</Application>
  <PresentationFormat>Widescreen</PresentationFormat>
  <Paragraphs>101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Symbol</vt:lpstr>
      <vt:lpstr>Lato</vt:lpstr>
      <vt:lpstr>Montserrat</vt:lpstr>
      <vt:lpstr>Calibri</vt:lpstr>
      <vt:lpstr>Times New Roman</vt:lpstr>
      <vt:lpstr>Arial</vt:lpstr>
      <vt:lpstr>Wingdings</vt:lpstr>
      <vt:lpstr>Office Theme</vt:lpstr>
      <vt:lpstr>Lesson 1: Exploring Attitudes</vt:lpstr>
      <vt:lpstr>Learning objectives and outcomes</vt:lpstr>
      <vt:lpstr>Draw and write</vt:lpstr>
      <vt:lpstr>Draw and write</vt:lpstr>
      <vt:lpstr>Types of drugs</vt:lpstr>
      <vt:lpstr>Exploring attitudes</vt:lpstr>
      <vt:lpstr>Reflection</vt:lpstr>
      <vt:lpstr>Reasons for and against drug use</vt:lpstr>
      <vt:lpstr>Visit Preparation</vt:lpstr>
      <vt:lpstr>What has been learnt?</vt:lpstr>
      <vt:lpstr>Further support</vt:lpstr>
      <vt:lpstr>Further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Franklin</dc:creator>
  <cp:lastModifiedBy>Sam Harvey</cp:lastModifiedBy>
  <cp:revision>33</cp:revision>
  <dcterms:created xsi:type="dcterms:W3CDTF">2021-02-16T12:45:03Z</dcterms:created>
  <dcterms:modified xsi:type="dcterms:W3CDTF">2021-05-26T08:26:34Z</dcterms:modified>
</cp:coreProperties>
</file>