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2"/>
  </p:notesMasterIdLst>
  <p:sldIdLst>
    <p:sldId id="267" r:id="rId2"/>
    <p:sldId id="269" r:id="rId3"/>
    <p:sldId id="297" r:id="rId4"/>
    <p:sldId id="298" r:id="rId5"/>
    <p:sldId id="299" r:id="rId6"/>
    <p:sldId id="300" r:id="rId7"/>
    <p:sldId id="301" r:id="rId8"/>
    <p:sldId id="302" r:id="rId9"/>
    <p:sldId id="275" r:id="rId10"/>
    <p:sldId id="279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Lato" panose="020F0502020204030203" pitchFamily="34" charset="0"/>
      <p:regular r:id="rId17"/>
      <p:bold r:id="rId18"/>
      <p:italic r:id="rId19"/>
      <p:boldItalic r:id="rId20"/>
    </p:embeddedFont>
    <p:embeddedFont>
      <p:font typeface="Montserrat" panose="00000500000000000000" pitchFamily="50" charset="0"/>
      <p:regular r:id="rId21"/>
      <p:bold r:id="rId22"/>
    </p:embeddedFont>
    <p:embeddedFont>
      <p:font typeface="Open Sans Light" panose="020B0306030504020204" pitchFamily="3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 Bell" initials="AB" lastIdx="3" clrIdx="0">
    <p:extLst>
      <p:ext uri="{19B8F6BF-5375-455C-9EA6-DF929625EA0E}">
        <p15:presenceInfo xmlns:p15="http://schemas.microsoft.com/office/powerpoint/2012/main" userId="S-1-5-21-1285066173-1815393381-3561576999-2611" providerId="AD"/>
      </p:ext>
    </p:extLst>
  </p:cmAuthor>
  <p:cmAuthor id="5" name="Bethan Miller" initials="BM" lastIdx="1" clrIdx="1">
    <p:extLst>
      <p:ext uri="{19B8F6BF-5375-455C-9EA6-DF929625EA0E}">
        <p15:presenceInfo xmlns:p15="http://schemas.microsoft.com/office/powerpoint/2012/main" userId="S-1-5-21-1285066173-1815393381-3561576999-26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BAC3"/>
    <a:srgbClr val="043876"/>
    <a:srgbClr val="444444"/>
    <a:srgbClr val="082A52"/>
    <a:srgbClr val="EDE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7"/>
    <p:restoredTop sz="85315" autoAdjust="0"/>
  </p:normalViewPr>
  <p:slideViewPr>
    <p:cSldViewPr snapToGrid="0" snapToObjects="1">
      <p:cViewPr varScale="1">
        <p:scale>
          <a:sx n="74" d="100"/>
          <a:sy n="74" d="100"/>
        </p:scale>
        <p:origin x="116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7AA12-3E53-46A7-BA84-1045B2BAA993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23B2C-0604-4766-9BF5-54618D513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061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034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58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30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929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847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79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3660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991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393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473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11572875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single column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43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66080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two content here</a:t>
            </a:r>
            <a:endParaRPr lang="en-US" dirty="0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0F7174E-6EFE-BA48-BE1B-96DF50BFED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2" name="Picture Placeholder 25">
            <a:extLst>
              <a:ext uri="{FF2B5EF4-FFF2-40B4-BE49-F238E27FC236}">
                <a16:creationId xmlns:a16="http://schemas.microsoft.com/office/drawing/2014/main" id="{C4AF3FE1-F8BF-7747-B6A9-E15EEEE45B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C11F829D-AEAD-BD48-8328-D434942976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F3D3ECB7-4552-C249-9064-530DB7F1079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D0B5106-3619-B449-AA90-33A081964737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CCBDBD1-3B3D-0A4C-B220-BB6788108A74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2728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Content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672647" y="2287364"/>
            <a:ext cx="4209790" cy="3058983"/>
          </a:xfrm>
        </p:spPr>
        <p:txBody>
          <a:bodyPr anchor="ctr">
            <a:normAutofit/>
          </a:bodyPr>
          <a:lstStyle>
            <a:lvl1pPr marL="0" indent="0">
              <a:buNone/>
              <a:defRPr sz="1800" b="0" i="0">
                <a:latin typeface="Montserrat" pitchFamily="2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block quote here lorem ipsum dollar sit </a:t>
            </a:r>
            <a:r>
              <a:rPr lang="en-GB" dirty="0" err="1"/>
              <a:t>amet</a:t>
            </a:r>
            <a:r>
              <a:rPr lang="en-GB" dirty="0"/>
              <a:t>, avec </a:t>
            </a:r>
            <a:r>
              <a:rPr lang="en-GB" dirty="0" err="1"/>
              <a:t>consecteteur</a:t>
            </a:r>
            <a:r>
              <a:rPr lang="en-GB" dirty="0"/>
              <a:t> </a:t>
            </a:r>
            <a:r>
              <a:rPr lang="en-GB" dirty="0" err="1"/>
              <a:t>validum</a:t>
            </a:r>
            <a:r>
              <a:rPr lang="en-GB" dirty="0"/>
              <a:t> dollar </a:t>
            </a:r>
            <a:r>
              <a:rPr lang="en-GB" dirty="0" err="1"/>
              <a:t>consol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DA5D522-EF58-E541-86C5-9EFB076C2F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32335" y="3282647"/>
            <a:ext cx="927100" cy="9271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85C80FCE-CF2B-C44B-B6DC-67702352B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B03ADA72-2460-214B-8E54-D02FE6A00FD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B7823A6F-329C-0443-923B-EBE0272883F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5" name="Picture Placeholder 25">
            <a:extLst>
              <a:ext uri="{FF2B5EF4-FFF2-40B4-BE49-F238E27FC236}">
                <a16:creationId xmlns:a16="http://schemas.microsoft.com/office/drawing/2014/main" id="{3AA83807-CC9B-5C4A-9084-B7E4EDA1AC1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5F25CB-97AC-B746-B2B1-66C34CAF12E9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58453B7-F1BD-F74A-9119-55F36BE93975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74282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© PSHE Association 2018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69436" y="6567015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lang="en-GB" sz="1400" kern="120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2D651D86-383D-45DB-A701-76B5BFCFE28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804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904474-77B7-4049-9669-0487FC584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2630B-B48E-0345-BDDB-778A9D10B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9D65F-214F-ED4D-B499-959A9C063A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56BA-488B-8444-B65D-E6C2155F399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2CCD-7360-1146-9947-DE4B6228D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D5DBE-1ABE-1C4C-87FD-EE4AA4587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30632-CA6D-3C4B-B469-B449B64E6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3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043876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ldline.org.uk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earless.org/" TargetMode="External"/><Relationship Id="rId5" Type="http://schemas.openxmlformats.org/officeDocument/2006/relationships/image" Target="../media/image10.png"/><Relationship Id="rId4" Type="http://schemas.openxmlformats.org/officeDocument/2006/relationships/hyperlink" Target="http://www.talktofrank.com/get-hel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Lesson 3: Managing influence</a:t>
            </a:r>
          </a:p>
        </p:txBody>
      </p:sp>
      <p:pic>
        <p:nvPicPr>
          <p:cNvPr id="1026" name="Picture 2" descr="Arrows, Inside, Pressure, Request, St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817077"/>
            <a:ext cx="8711042" cy="387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38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8697" y="1876406"/>
            <a:ext cx="9393450" cy="401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Imagine that Natasha does not want to take the drugs and demonstrate what she could do to manage the situation and how the night might continue going forward.</a:t>
            </a:r>
          </a:p>
          <a:p>
            <a:pPr>
              <a:lnSpc>
                <a:spcPct val="115000"/>
              </a:lnSpc>
            </a:pPr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pPr>
              <a:lnSpc>
                <a:spcPct val="115000"/>
              </a:lnSpc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You could show this through:</a:t>
            </a:r>
          </a:p>
          <a:p>
            <a:pPr marL="457200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a short script</a:t>
            </a:r>
          </a:p>
          <a:p>
            <a:pPr marL="457200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a role-play</a:t>
            </a:r>
          </a:p>
          <a:p>
            <a:pPr marL="457200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a storyboard</a:t>
            </a:r>
            <a:endParaRPr lang="en-US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10</a:t>
            </a:r>
          </a:p>
        </p:txBody>
      </p:sp>
      <p:sp>
        <p:nvSpPr>
          <p:cNvPr id="14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Further activity</a:t>
            </a:r>
          </a:p>
        </p:txBody>
      </p:sp>
      <p:pic>
        <p:nvPicPr>
          <p:cNvPr id="7170" name="Picture 2" descr="Pen, Write, Pencil, Writing Tool, 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702" y="3950676"/>
            <a:ext cx="2182571" cy="218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326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05472" y="2470543"/>
            <a:ext cx="10965901" cy="38779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543050" lvl="3" indent="-171450">
              <a:buSzPct val="90000"/>
              <a:buFont typeface="Wingdings" panose="05000000000000000000" pitchFamily="2" charset="2"/>
              <a:buChar char="Ø"/>
            </a:pPr>
            <a:endParaRPr lang="en-GB" sz="2400" b="1" dirty="0">
              <a:latin typeface="Arial" panose="020B0604020202020204" pitchFamily="34" charset="0"/>
            </a:endParaRP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explain </a:t>
            </a:r>
            <a:r>
              <a:rPr lang="en-US" sz="24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the physical, emotional and social consequences substance use might have for individuals</a:t>
            </a: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demonstrate strategies they could use if someone offers them something that might be harmful or illegal</a:t>
            </a: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explain the potential impact of others’ views on drugs, alcohol and smoking on decision-making</a:t>
            </a: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explain what support is available to people who are concerned about substance use and how to access it for themselves or others</a:t>
            </a:r>
            <a:endParaRPr lang="en-GB" sz="24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9563" y="1554471"/>
            <a:ext cx="10268382" cy="12772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SzPct val="202000"/>
            </a:pPr>
            <a:r>
              <a:rPr lang="en-GB" sz="2400" b="1" dirty="0">
                <a:latin typeface="Arial" panose="020B0604020202020204" pitchFamily="34" charset="0"/>
              </a:rPr>
              <a:t>We are learning </a:t>
            </a:r>
            <a:r>
              <a:rPr lang="en-US" sz="2400" b="1" dirty="0">
                <a:latin typeface="Arial" panose="020B0604020202020204" pitchFamily="34" charset="0"/>
              </a:rPr>
              <a:t>how to manage peer and other influence in relation to substance use.</a:t>
            </a:r>
          </a:p>
          <a:p>
            <a:pPr>
              <a:buSzPct val="202000"/>
            </a:pPr>
            <a:r>
              <a:rPr lang="en-GB" sz="2400" dirty="0">
                <a:latin typeface="Arial" panose="020B0604020202020204" pitchFamily="34" charset="0"/>
              </a:rPr>
              <a:t>You will be able to:</a:t>
            </a:r>
          </a:p>
        </p:txBody>
      </p: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Learning objectives and outcomes</a:t>
            </a:r>
          </a:p>
        </p:txBody>
      </p:sp>
    </p:spTree>
    <p:extLst>
      <p:ext uri="{BB962C8B-B14F-4D97-AF65-F5344CB8AC3E}">
        <p14:creationId xmlns:p14="http://schemas.microsoft.com/office/powerpoint/2010/main" val="41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AC69448-70C6-46B5-80CD-06DE2CBB46FC}"/>
              </a:ext>
            </a:extLst>
          </p:cNvPr>
          <p:cNvSpPr/>
          <p:nvPr/>
        </p:nvSpPr>
        <p:spPr>
          <a:xfrm>
            <a:off x="842889" y="1958144"/>
            <a:ext cx="4557354" cy="3547543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4387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Create a 60-second news bulletin to summarise what you have learnt last lesson.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60 second news bulletin</a:t>
            </a:r>
          </a:p>
        </p:txBody>
      </p:sp>
      <p:pic>
        <p:nvPicPr>
          <p:cNvPr id="3074" name="Picture 2" descr="Exam, Scientific Experiment, Computer Icon, Exami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161" y="1745753"/>
            <a:ext cx="3759933" cy="375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539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Understanding influence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3BA6F42-5817-46F8-B92D-89263B139FE1}"/>
              </a:ext>
            </a:extLst>
          </p:cNvPr>
          <p:cNvSpPr/>
          <p:nvPr/>
        </p:nvSpPr>
        <p:spPr>
          <a:xfrm>
            <a:off x="349382" y="1595821"/>
            <a:ext cx="114932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There are many types of influence and pressure young people may experience from different places and in different forms.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09480CE-EB0B-4C01-8491-5F69A79FB797}"/>
              </a:ext>
            </a:extLst>
          </p:cNvPr>
          <p:cNvSpPr/>
          <p:nvPr/>
        </p:nvSpPr>
        <p:spPr>
          <a:xfrm>
            <a:off x="3615471" y="2932091"/>
            <a:ext cx="4452146" cy="270003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4387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On your sheet, match the type of influence to the description.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67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DD0FBA-3EFF-49E0-AD62-7BAACAFC40F1}"/>
              </a:ext>
            </a:extLst>
          </p:cNvPr>
          <p:cNvSpPr/>
          <p:nvPr/>
        </p:nvSpPr>
        <p:spPr>
          <a:xfrm>
            <a:off x="309563" y="1628692"/>
            <a:ext cx="3736241" cy="3010546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4387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What is influencing each character?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8FFE46-9E9C-45AE-AB58-0900E3012B00}"/>
              </a:ext>
            </a:extLst>
          </p:cNvPr>
          <p:cNvSpPr/>
          <p:nvPr/>
        </p:nvSpPr>
        <p:spPr>
          <a:xfrm>
            <a:off x="8179560" y="1628692"/>
            <a:ext cx="3736241" cy="3005783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4387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Is there any support the character can put in place to help if they feel under pressure?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5895E93-5623-409D-B4B2-322A898932A6}"/>
              </a:ext>
            </a:extLst>
          </p:cNvPr>
          <p:cNvSpPr/>
          <p:nvPr/>
        </p:nvSpPr>
        <p:spPr>
          <a:xfrm>
            <a:off x="4179132" y="1630950"/>
            <a:ext cx="3736241" cy="3010546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4387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Will these influences change over time as the character gets older?</a:t>
            </a:r>
          </a:p>
          <a:p>
            <a:pPr algn="ctr"/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How so?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3BE848C-0D27-43CD-8E08-455C489F3E6A}"/>
              </a:ext>
            </a:extLst>
          </p:cNvPr>
          <p:cNvSpPr/>
          <p:nvPr/>
        </p:nvSpPr>
        <p:spPr>
          <a:xfrm>
            <a:off x="1156867" y="4865997"/>
            <a:ext cx="9519757" cy="1222809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</a:rPr>
              <a:t>Personal reflection: </a:t>
            </a: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</a:rPr>
              <a:t>Which of these influences are most likely to affect your own choices about drug use? </a:t>
            </a:r>
            <a:br>
              <a:rPr lang="en-GB" sz="2400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GB" sz="2400" i="1" dirty="0">
                <a:solidFill>
                  <a:schemeClr val="bg1"/>
                </a:solidFill>
                <a:latin typeface="Arial" panose="020B0604020202020204" pitchFamily="34" charset="0"/>
              </a:rPr>
              <a:t>You don’t need to share this with the rest of the class.</a:t>
            </a:r>
            <a:endParaRPr lang="en-GB" sz="2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Talking heads</a:t>
            </a:r>
          </a:p>
        </p:txBody>
      </p:sp>
    </p:spTree>
    <p:extLst>
      <p:ext uri="{BB962C8B-B14F-4D97-AF65-F5344CB8AC3E}">
        <p14:creationId xmlns:p14="http://schemas.microsoft.com/office/powerpoint/2010/main" val="301135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6D4DCB-88AE-4492-AD8D-AAFB611B0D47}"/>
              </a:ext>
            </a:extLst>
          </p:cNvPr>
          <p:cNvSpPr/>
          <p:nvPr/>
        </p:nvSpPr>
        <p:spPr>
          <a:xfrm>
            <a:off x="309564" y="1619588"/>
            <a:ext cx="847102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Read Natasha’s story, then as a group discuss the following questions: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What might Natasha be thinking and feeling in this situation?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Are there any risks for Natasha in this situation? What are they?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What kind of influences might Natasha be experiencing in this situation?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What could Natasha do or say in this situation?</a:t>
            </a:r>
          </a:p>
        </p:txBody>
      </p:sp>
      <p:sp>
        <p:nvSpPr>
          <p:cNvPr id="20" name="Title 2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Case study</a:t>
            </a:r>
          </a:p>
        </p:txBody>
      </p:sp>
      <p:pic>
        <p:nvPicPr>
          <p:cNvPr id="5122" name="Picture 2" descr="Doubt, Women, Question, Worried, Cellular, Ques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0586" y="1632023"/>
            <a:ext cx="2751539" cy="415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939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Responding to peer influence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99AED3-680F-499D-815C-1457FCF56425}"/>
              </a:ext>
            </a:extLst>
          </p:cNvPr>
          <p:cNvSpPr/>
          <p:nvPr/>
        </p:nvSpPr>
        <p:spPr>
          <a:xfrm>
            <a:off x="349382" y="1647762"/>
            <a:ext cx="114932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Lato" panose="020B0604020202020204" charset="0"/>
                <a:ea typeface="Lato" panose="020B0604020202020204" charset="0"/>
                <a:cs typeface="Lato" panose="020B0604020202020204" charset="0"/>
              </a:rPr>
              <a:t>Imagine there is another young person at the party who wants to help Natasha respond to the pressure she is under.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F993F2C-9D68-4E50-A55D-B6649F63705E}"/>
              </a:ext>
            </a:extLst>
          </p:cNvPr>
          <p:cNvSpPr/>
          <p:nvPr/>
        </p:nvSpPr>
        <p:spPr>
          <a:xfrm>
            <a:off x="3868428" y="3098434"/>
            <a:ext cx="7854649" cy="2871610"/>
          </a:xfrm>
          <a:prstGeom prst="roundRect">
            <a:avLst/>
          </a:prstGeom>
          <a:solidFill>
            <a:srgbClr val="43BAC3"/>
          </a:solidFill>
          <a:ln w="57150">
            <a:solidFill>
              <a:srgbClr val="04387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tx1"/>
                </a:solidFill>
              </a:rPr>
              <a:t>Add speech to the bubbles on your sheet to show what they might say 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Natasha to support 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Others who are putting pressure on Natasha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A trusted adult</a:t>
            </a:r>
            <a:endParaRPr lang="en-GB" sz="320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92C6B6-6C30-40FA-8F09-8690F57F0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23" y="3192208"/>
            <a:ext cx="2777836" cy="277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11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8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69A545-3775-45AC-891E-DD78BCFAEE13}"/>
              </a:ext>
            </a:extLst>
          </p:cNvPr>
          <p:cNvSpPr/>
          <p:nvPr/>
        </p:nvSpPr>
        <p:spPr>
          <a:xfrm>
            <a:off x="5798251" y="1899138"/>
            <a:ext cx="5409011" cy="412260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Look back at your draw and write work from lesson 1. </a:t>
            </a:r>
          </a:p>
          <a:p>
            <a:endParaRPr lang="en-GB" sz="2800" dirty="0">
              <a:solidFill>
                <a:schemeClr val="tx1"/>
              </a:solidFill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Is there anything you want to add or change based on what you have learnt?</a:t>
            </a:r>
          </a:p>
          <a:p>
            <a:endParaRPr lang="en-GB" sz="2800" dirty="0">
              <a:solidFill>
                <a:schemeClr val="tx1"/>
              </a:solidFill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If so, add these new ideas or changes in a different colour.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What has been learnt?</a:t>
            </a:r>
          </a:p>
        </p:txBody>
      </p:sp>
      <p:pic>
        <p:nvPicPr>
          <p:cNvPr id="8194" name="Picture 2" descr="Desk, Notes, Notebook, Album, Write, Pen, Pencil, Iss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13" y="2376117"/>
            <a:ext cx="4760413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804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9563" y="1504715"/>
            <a:ext cx="8928222" cy="421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200"/>
              </a:spcAft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Speak to a tutor, head of year or other trusted member of staff in the school</a:t>
            </a:r>
          </a:p>
          <a:p>
            <a:pPr lvl="0">
              <a:spcAft>
                <a:spcPts val="1200"/>
              </a:spcAft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Contact Childline </a:t>
            </a:r>
            <a:r>
              <a:rPr lang="en-GB" sz="2800" u="sng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  <a:hlinkClick r:id="rId3"/>
              </a:rPr>
              <a:t>www.childline.org.uk</a:t>
            </a: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 0800 1111</a:t>
            </a:r>
          </a:p>
          <a:p>
            <a:pPr lvl="0">
              <a:spcAft>
                <a:spcPts val="1200"/>
              </a:spcAft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Further information is available via FRANK</a:t>
            </a:r>
          </a:p>
          <a:p>
            <a:pPr lvl="0">
              <a:spcAft>
                <a:spcPts val="1200"/>
              </a:spcAft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  <a:hlinkClick r:id="rId4"/>
              </a:rPr>
              <a:t>www.talktofrank.com/get-help</a:t>
            </a: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 </a:t>
            </a:r>
          </a:p>
          <a:p>
            <a:pPr lvl="0"/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pPr>
              <a:lnSpc>
                <a:spcPct val="115000"/>
              </a:lnSpc>
            </a:pPr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9</a:t>
            </a:r>
          </a:p>
        </p:txBody>
      </p:sp>
      <p:sp>
        <p:nvSpPr>
          <p:cNvPr id="14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Further support</a:t>
            </a:r>
          </a:p>
        </p:txBody>
      </p:sp>
      <p:pic>
        <p:nvPicPr>
          <p:cNvPr id="6146" name="Picture 2" descr="Mentor Icon, Tutor Icon, Mentor, Tutor, Mentor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678" y="1823974"/>
            <a:ext cx="2797467" cy="279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: Rounded Corners 8">
            <a:extLst>
              <a:ext uri="{FF2B5EF4-FFF2-40B4-BE49-F238E27FC236}">
                <a16:creationId xmlns:a16="http://schemas.microsoft.com/office/drawing/2014/main" id="{FCCC523F-43E5-4601-8315-40BF0189933E}"/>
              </a:ext>
            </a:extLst>
          </p:cNvPr>
          <p:cNvSpPr/>
          <p:nvPr/>
        </p:nvSpPr>
        <p:spPr>
          <a:xfrm>
            <a:off x="309564" y="4576158"/>
            <a:ext cx="8749114" cy="16458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>
              <a:lnSpc>
                <a:spcPct val="115000"/>
              </a:lnSpc>
            </a:pPr>
            <a:r>
              <a:rPr lang="en-GB" sz="2800" dirty="0">
                <a:solidFill>
                  <a:srgbClr val="043876"/>
                </a:solidFill>
                <a:latin typeface="Arial" panose="020B0604020202020204" pitchFamily="34" charset="0"/>
              </a:rPr>
              <a:t>Dial 999 to get help in an emergency</a:t>
            </a:r>
          </a:p>
          <a:p>
            <a:pPr marL="457200">
              <a:lnSpc>
                <a:spcPct val="115000"/>
              </a:lnSpc>
            </a:pPr>
            <a:r>
              <a:rPr lang="en-GB" sz="2800" dirty="0">
                <a:solidFill>
                  <a:srgbClr val="043876"/>
                </a:solidFill>
                <a:latin typeface="Arial" panose="020B0604020202020204" pitchFamily="34" charset="0"/>
              </a:rPr>
              <a:t>Phone 101 to report a non-urgent crime</a:t>
            </a:r>
          </a:p>
          <a:p>
            <a:pPr marL="457200">
              <a:lnSpc>
                <a:spcPct val="115000"/>
              </a:lnSpc>
            </a:pPr>
            <a:r>
              <a:rPr lang="en-GB" sz="2800" dirty="0">
                <a:solidFill>
                  <a:srgbClr val="043876"/>
                </a:solidFill>
                <a:latin typeface="Arial" panose="020B0604020202020204" pitchFamily="34" charset="0"/>
              </a:rPr>
              <a:t>Anonymously report a crime at </a:t>
            </a:r>
            <a:r>
              <a:rPr lang="en-GB" sz="2800" u="sng" dirty="0">
                <a:solidFill>
                  <a:srgbClr val="043876"/>
                </a:solidFill>
                <a:latin typeface="Arial" panose="020B0604020202020204" pitchFamily="34" charset="0"/>
                <a:hlinkClick r:id="rId6"/>
              </a:rPr>
              <a:t>www.fearless.org</a:t>
            </a:r>
            <a:r>
              <a:rPr lang="en-GB" sz="2800" dirty="0">
                <a:solidFill>
                  <a:srgbClr val="043876"/>
                </a:solidFill>
                <a:latin typeface="Arial" panose="020B0604020202020204" pitchFamily="34" charset="0"/>
              </a:rPr>
              <a:t> </a:t>
            </a:r>
            <a:endParaRPr lang="en-GB" sz="2800" dirty="0">
              <a:solidFill>
                <a:srgbClr val="043876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89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523</Words>
  <Application>Microsoft Office PowerPoint</Application>
  <PresentationFormat>Widescreen</PresentationFormat>
  <Paragraphs>74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Lato</vt:lpstr>
      <vt:lpstr>Open Sans Light</vt:lpstr>
      <vt:lpstr>Arial</vt:lpstr>
      <vt:lpstr>Times New Roman</vt:lpstr>
      <vt:lpstr>Calibri</vt:lpstr>
      <vt:lpstr>Montserrat</vt:lpstr>
      <vt:lpstr>Wingdings</vt:lpstr>
      <vt:lpstr>Office Theme</vt:lpstr>
      <vt:lpstr>Lesson 3: Managing influence</vt:lpstr>
      <vt:lpstr>Learning objectives and outcomes</vt:lpstr>
      <vt:lpstr>60 second news bulletin</vt:lpstr>
      <vt:lpstr>Understanding influence</vt:lpstr>
      <vt:lpstr>Talking heads</vt:lpstr>
      <vt:lpstr>Case study</vt:lpstr>
      <vt:lpstr>Responding to peer influence</vt:lpstr>
      <vt:lpstr>What has been learnt?</vt:lpstr>
      <vt:lpstr>Further support</vt:lpstr>
      <vt:lpstr>Further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Franklin</dc:creator>
  <cp:lastModifiedBy>Sam Harvey</cp:lastModifiedBy>
  <cp:revision>42</cp:revision>
  <dcterms:created xsi:type="dcterms:W3CDTF">2021-02-16T12:45:03Z</dcterms:created>
  <dcterms:modified xsi:type="dcterms:W3CDTF">2021-05-26T08:39:43Z</dcterms:modified>
</cp:coreProperties>
</file>